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35"/>
  </p:notesMasterIdLst>
  <p:handoutMasterIdLst>
    <p:handoutMasterId r:id="rId136"/>
  </p:handoutMasterIdLst>
  <p:sldIdLst>
    <p:sldId id="256" r:id="rId2"/>
    <p:sldId id="305" r:id="rId3"/>
    <p:sldId id="257" r:id="rId4"/>
    <p:sldId id="258" r:id="rId5"/>
    <p:sldId id="306" r:id="rId6"/>
    <p:sldId id="304" r:id="rId7"/>
    <p:sldId id="310" r:id="rId8"/>
    <p:sldId id="309" r:id="rId9"/>
    <p:sldId id="311" r:id="rId10"/>
    <p:sldId id="312" r:id="rId11"/>
    <p:sldId id="313" r:id="rId12"/>
    <p:sldId id="318" r:id="rId13"/>
    <p:sldId id="427" r:id="rId14"/>
    <p:sldId id="319" r:id="rId15"/>
    <p:sldId id="426" r:id="rId16"/>
    <p:sldId id="423" r:id="rId17"/>
    <p:sldId id="314" r:id="rId18"/>
    <p:sldId id="320" r:id="rId19"/>
    <p:sldId id="321" r:id="rId20"/>
    <p:sldId id="322" r:id="rId21"/>
    <p:sldId id="398" r:id="rId22"/>
    <p:sldId id="315" r:id="rId23"/>
    <p:sldId id="329" r:id="rId24"/>
    <p:sldId id="316" r:id="rId25"/>
    <p:sldId id="317" r:id="rId26"/>
    <p:sldId id="424" r:id="rId27"/>
    <p:sldId id="425" r:id="rId28"/>
    <p:sldId id="261" r:id="rId29"/>
    <p:sldId id="260" r:id="rId30"/>
    <p:sldId id="299" r:id="rId31"/>
    <p:sldId id="327" r:id="rId32"/>
    <p:sldId id="300" r:id="rId33"/>
    <p:sldId id="301" r:id="rId34"/>
    <p:sldId id="302" r:id="rId35"/>
    <p:sldId id="342" r:id="rId36"/>
    <p:sldId id="359" r:id="rId37"/>
    <p:sldId id="303" r:id="rId38"/>
    <p:sldId id="323" r:id="rId39"/>
    <p:sldId id="307" r:id="rId40"/>
    <p:sldId id="268" r:id="rId41"/>
    <p:sldId id="269" r:id="rId42"/>
    <p:sldId id="270" r:id="rId43"/>
    <p:sldId id="336" r:id="rId44"/>
    <p:sldId id="337" r:id="rId45"/>
    <p:sldId id="338" r:id="rId46"/>
    <p:sldId id="339" r:id="rId47"/>
    <p:sldId id="340" r:id="rId48"/>
    <p:sldId id="422" r:id="rId49"/>
    <p:sldId id="341" r:id="rId50"/>
    <p:sldId id="271" r:id="rId51"/>
    <p:sldId id="351" r:id="rId52"/>
    <p:sldId id="352" r:id="rId53"/>
    <p:sldId id="356" r:id="rId54"/>
    <p:sldId id="360" r:id="rId55"/>
    <p:sldId id="361" r:id="rId56"/>
    <p:sldId id="365" r:id="rId57"/>
    <p:sldId id="353" r:id="rId58"/>
    <p:sldId id="354" r:id="rId59"/>
    <p:sldId id="355" r:id="rId60"/>
    <p:sldId id="362" r:id="rId61"/>
    <p:sldId id="363" r:id="rId62"/>
    <p:sldId id="357" r:id="rId63"/>
    <p:sldId id="364" r:id="rId64"/>
    <p:sldId id="324" r:id="rId65"/>
    <p:sldId id="326" r:id="rId66"/>
    <p:sldId id="366" r:id="rId67"/>
    <p:sldId id="272" r:id="rId68"/>
    <p:sldId id="377" r:id="rId69"/>
    <p:sldId id="347" r:id="rId70"/>
    <p:sldId id="348" r:id="rId71"/>
    <p:sldId id="349" r:id="rId72"/>
    <p:sldId id="273" r:id="rId73"/>
    <p:sldId id="343" r:id="rId74"/>
    <p:sldId id="344" r:id="rId75"/>
    <p:sldId id="345" r:id="rId76"/>
    <p:sldId id="370" r:id="rId77"/>
    <p:sldId id="371" r:id="rId78"/>
    <p:sldId id="372" r:id="rId79"/>
    <p:sldId id="373" r:id="rId80"/>
    <p:sldId id="374" r:id="rId81"/>
    <p:sldId id="376" r:id="rId82"/>
    <p:sldId id="346" r:id="rId83"/>
    <p:sldId id="367" r:id="rId84"/>
    <p:sldId id="368" r:id="rId85"/>
    <p:sldId id="369" r:id="rId86"/>
    <p:sldId id="274" r:id="rId87"/>
    <p:sldId id="399" r:id="rId88"/>
    <p:sldId id="332" r:id="rId89"/>
    <p:sldId id="334" r:id="rId90"/>
    <p:sldId id="379" r:id="rId91"/>
    <p:sldId id="378" r:id="rId92"/>
    <p:sldId id="284" r:id="rId93"/>
    <p:sldId id="285" r:id="rId94"/>
    <p:sldId id="286" r:id="rId95"/>
    <p:sldId id="380" r:id="rId96"/>
    <p:sldId id="381" r:id="rId97"/>
    <p:sldId id="384" r:id="rId98"/>
    <p:sldId id="382" r:id="rId99"/>
    <p:sldId id="288" r:id="rId100"/>
    <p:sldId id="383" r:id="rId101"/>
    <p:sldId id="295" r:id="rId102"/>
    <p:sldId id="387" r:id="rId103"/>
    <p:sldId id="290" r:id="rId104"/>
    <p:sldId id="291" r:id="rId105"/>
    <p:sldId id="292" r:id="rId106"/>
    <p:sldId id="385" r:id="rId107"/>
    <p:sldId id="294" r:id="rId108"/>
    <p:sldId id="289" r:id="rId109"/>
    <p:sldId id="293" r:id="rId110"/>
    <p:sldId id="403" r:id="rId111"/>
    <p:sldId id="404" r:id="rId112"/>
    <p:sldId id="405" r:id="rId113"/>
    <p:sldId id="406" r:id="rId114"/>
    <p:sldId id="407" r:id="rId115"/>
    <p:sldId id="408" r:id="rId116"/>
    <p:sldId id="409" r:id="rId117"/>
    <p:sldId id="410" r:id="rId118"/>
    <p:sldId id="411" r:id="rId119"/>
    <p:sldId id="412" r:id="rId120"/>
    <p:sldId id="413" r:id="rId121"/>
    <p:sldId id="414" r:id="rId122"/>
    <p:sldId id="415" r:id="rId123"/>
    <p:sldId id="416" r:id="rId124"/>
    <p:sldId id="417" r:id="rId125"/>
    <p:sldId id="418" r:id="rId126"/>
    <p:sldId id="419" r:id="rId127"/>
    <p:sldId id="420" r:id="rId128"/>
    <p:sldId id="421" r:id="rId129"/>
    <p:sldId id="297" r:id="rId130"/>
    <p:sldId id="400" r:id="rId131"/>
    <p:sldId id="389" r:id="rId132"/>
    <p:sldId id="391" r:id="rId133"/>
    <p:sldId id="390" r:id="rId1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 pos="569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61" autoAdjust="0"/>
    <p:restoredTop sz="94660"/>
  </p:normalViewPr>
  <p:slideViewPr>
    <p:cSldViewPr snapToGrid="0" snapToObjects="1" showGuides="1">
      <p:cViewPr varScale="1">
        <p:scale>
          <a:sx n="81" d="100"/>
          <a:sy n="81" d="100"/>
        </p:scale>
        <p:origin x="1579" y="58"/>
      </p:cViewPr>
      <p:guideLst>
        <p:guide orient="horz" pos="4319"/>
        <p:guide pos="569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viewProps" Target="view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E090BB-8EC7-5A44-86E0-D5C5F77F8FB8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1B4DD-492F-2E40-BF00-8E2620E84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039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3.jpeg>
</file>

<file path=ppt/media/image16.gif>
</file>

<file path=ppt/media/image2.png>
</file>

<file path=ppt/media/image20.png>
</file>

<file path=ppt/media/image3.tiff>
</file>

<file path=ppt/media/image4.tiff>
</file>

<file path=ppt/media/image40.png>
</file>

<file path=ppt/media/image41.png>
</file>

<file path=ppt/media/image47.png>
</file>

<file path=ppt/media/image48.png>
</file>

<file path=ppt/media/image49.png>
</file>

<file path=ppt/media/image5.png>
</file>

<file path=ppt/media/image51.jpeg>
</file>

<file path=ppt/media/image6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1E6CD-AC2E-A24C-8E88-67A2AAE4A826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A8C94-884E-B142-BF33-BC1459E90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9783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3-5 minutes on the lexical/prosodic distinction</a:t>
            </a:r>
          </a:p>
          <a:p>
            <a:endParaRPr lang="en-US" dirty="0" smtClean="0"/>
          </a:p>
          <a:p>
            <a:r>
              <a:rPr lang="en-US" dirty="0" smtClean="0"/>
              <a:t>Examples for each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126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Again, we will return</a:t>
            </a:r>
            <a:r>
              <a:rPr lang="en-US" baseline="0" dirty="0" smtClean="0"/>
              <a:t> to acoustic correlates of phrasing later.  Now let’s just get a sense of what’s going 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308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Examples!!!!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27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Examples!!!!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7504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Examples!!!!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696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Include audio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959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will talk more about the role of context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062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else is there?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733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Perceptual</a:t>
            </a:r>
            <a:r>
              <a:rPr lang="en-US" baseline="0" dirty="0" smtClean="0"/>
              <a:t> and numerical reasons to be skeptical of f0 (Hz) as the best measure for prosodic analysis.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918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words</a:t>
            </a:r>
            <a:r>
              <a:rPr lang="en-US" baseline="0" dirty="0" smtClean="0"/>
              <a:t> are accented with a greater frequency than function words.  Content words have more syllables than function words.  Thus accented words are longer.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One argument</a:t>
            </a:r>
            <a:r>
              <a:rPr lang="en-US" baseline="0" dirty="0" smtClean="0"/>
              <a:t> is that it takes time to generate the necessary acoustic excursion.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287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OLS linear regression.</a:t>
            </a:r>
            <a:r>
              <a:rPr lang="en-US" baseline="0" dirty="0" smtClean="0"/>
              <a:t>  It has a closed form.  COV(</a:t>
            </a:r>
            <a:r>
              <a:rPr lang="en-US" baseline="0" dirty="0" err="1" smtClean="0"/>
              <a:t>x,y</a:t>
            </a:r>
            <a:r>
              <a:rPr lang="en-US" baseline="0" dirty="0" smtClean="0"/>
              <a:t>)/VAR(y)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75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 interlocutors speak</a:t>
            </a:r>
            <a:r>
              <a:rPr lang="en-US" baseline="0" dirty="0" smtClean="0"/>
              <a:t> with “correct prosody”.  Pronunciation errors are more obvious and easier to describe than prosodic errors.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</a:t>
            </a:r>
            <a:r>
              <a:rPr lang="en-US" b="1" baseline="0" dirty="0" smtClean="0"/>
              <a:t>Eileen</a:t>
            </a:r>
            <a:r>
              <a:rPr lang="en-US" b="0" baseline="0" dirty="0" smtClean="0"/>
              <a:t> is accented in B’s expression the implication is that Eileen is a point of contrast in the second utterance.  But this is inconsistent with A’s question about Eileen.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7038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Ignoring</a:t>
            </a:r>
            <a:r>
              <a:rPr lang="en-US" baseline="0" dirty="0" smtClean="0"/>
              <a:t> the controversy surrounding whether this distinction has merit.  Worth investigating in “syllable timed” languages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2092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an distinction point (2-3 minutes).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195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describe mean min max standard deviation. Slope, normalized contours.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4186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8176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challenges use </a:t>
            </a:r>
            <a:r>
              <a:rPr lang="en-US" dirty="0" err="1" smtClean="0"/>
              <a:t>openSMILE</a:t>
            </a:r>
            <a:r>
              <a:rPr lang="en-US" dirty="0" smtClean="0"/>
              <a:t> as default</a:t>
            </a:r>
            <a:r>
              <a:rPr lang="en-US" baseline="0" dirty="0" smtClean="0"/>
              <a:t> feature extractor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798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 fix command line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13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may be possible to identify this information without prosodic analysis.  </a:t>
            </a:r>
          </a:p>
          <a:p>
            <a:endParaRPr lang="en-US" dirty="0" smtClean="0"/>
          </a:p>
          <a:p>
            <a:r>
              <a:rPr lang="en-US" dirty="0" smtClean="0"/>
              <a:t>However, prosody is a strong signal to these communicative</a:t>
            </a:r>
            <a:r>
              <a:rPr lang="en-US" baseline="0" dirty="0" smtClean="0"/>
              <a:t> qualities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819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Usually</a:t>
            </a:r>
            <a:r>
              <a:rPr lang="en-US" baseline="0" dirty="0" smtClean="0"/>
              <a:t> we consider prosody to be a strictly spoken information stream.  (And this is how we’ll treat it for most of this tutorial.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093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Usually</a:t>
            </a:r>
            <a:r>
              <a:rPr lang="en-US" baseline="0" dirty="0" smtClean="0"/>
              <a:t> we consider prosody to be a strictly spoken information stream.  (And this is how we’ll treat it for most of this tutorial).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093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81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have made no comment about how this is done.  What acoustic excursion is necessary.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85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have made no comment about how this is done.  What acoustic excursion is necessary.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85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Again, we will return</a:t>
            </a:r>
            <a:r>
              <a:rPr lang="en-US" baseline="0" dirty="0" smtClean="0"/>
              <a:t> to acoustic correlates of phrasing later.  Now let’s just get a sense of what’s going 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A8C94-884E-B142-BF33-BC1459E9001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3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76F70-F68D-634B-B9AE-914144AC169B}" type="datetime1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9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651DD-3C92-1D4B-9462-D40AE8955E3D}" type="datetime1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11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06407-288E-2849-891D-458A099C0DA1}" type="datetime1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87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274638"/>
            <a:ext cx="8483600" cy="7413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84FE-B6EC-CE47-A398-51F8F4ED661C}" type="datetime1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74625" y="1127124"/>
            <a:ext cx="8512175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8893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94F2B-371C-5547-87BB-1C2E1D7035AD}" type="datetime1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43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BD87-A5DE-9B47-93B8-904BB6F4CCA3}" type="datetime1">
              <a:rPr lang="en-US" smtClean="0"/>
              <a:t>5/8/2017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848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9EB0E-34E9-964B-9FED-3511E6E8B6FA}" type="datetime1">
              <a:rPr lang="en-US" smtClean="0"/>
              <a:t>5/8/2017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B1241-3777-EA45-8FB0-8B5E8073FD02}" type="datetime1">
              <a:rPr lang="en-US" smtClean="0"/>
              <a:t>5/8/2017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7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9519-7E2C-4F46-867B-E3C619DFFBF1}" type="datetime1">
              <a:rPr lang="en-US" smtClean="0"/>
              <a:t>5/8/2017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67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B8AB9-31C6-5C4F-9CBE-9C8B8CFA99E1}" type="datetime1">
              <a:rPr lang="en-US" smtClean="0"/>
              <a:t>5/8/2017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78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B73BB-29E5-DE48-870C-4A8F9170630C}" type="datetime1">
              <a:rPr lang="en-US" smtClean="0"/>
              <a:t>5/8/2017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61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41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4"/>
            <a:ext cx="8229600" cy="4840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5CA6C-9C9C-2E4B-B2B7-6BD55B1A6FC4}" type="datetime1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52663" y="6356350"/>
            <a:ext cx="46355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54031-3823-C645-9013-F4752712C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35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 Neue Ligh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 Neue Ligh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 Neue Ligh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 Neue Ligh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 Neue Ligh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 Neue Ligh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4.tiff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audio" Target="../media/media15.WAV"/><Relationship Id="rId3" Type="http://schemas.microsoft.com/office/2007/relationships/media" Target="../media/media13.WAV"/><Relationship Id="rId7" Type="http://schemas.microsoft.com/office/2007/relationships/media" Target="../media/media15.WAV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audio" Target="../media/media14.WAV"/><Relationship Id="rId11" Type="http://schemas.openxmlformats.org/officeDocument/2006/relationships/image" Target="../media/image6.png"/><Relationship Id="rId5" Type="http://schemas.microsoft.com/office/2007/relationships/media" Target="../media/media14.WAV"/><Relationship Id="rId10" Type="http://schemas.openxmlformats.org/officeDocument/2006/relationships/notesSlide" Target="../notesSlides/notesSlide11.xml"/><Relationship Id="rId4" Type="http://schemas.openxmlformats.org/officeDocument/2006/relationships/audio" Target="../media/media13.WAV"/><Relationship Id="rId9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microsoft.com/office/2007/relationships/media" Target="../media/media7.WAV"/><Relationship Id="rId18" Type="http://schemas.openxmlformats.org/officeDocument/2006/relationships/notesSlide" Target="../notesSlides/notesSlide1.xml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0" Type="http://schemas.openxmlformats.org/officeDocument/2006/relationships/image" Target="../media/image2.pn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5" Type="http://schemas.microsoft.com/office/2007/relationships/media" Target="../media/media3.wav"/><Relationship Id="rId15" Type="http://schemas.microsoft.com/office/2007/relationships/media" Target="../media/media8.WAV"/><Relationship Id="rId10" Type="http://schemas.openxmlformats.org/officeDocument/2006/relationships/audio" Target="../media/media5.wav"/><Relationship Id="rId19" Type="http://schemas.openxmlformats.org/officeDocument/2006/relationships/image" Target="../media/image1.png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audio" Target="../media/media19.wav"/><Relationship Id="rId13" Type="http://schemas.openxmlformats.org/officeDocument/2006/relationships/image" Target="../media/image2.png"/><Relationship Id="rId3" Type="http://schemas.microsoft.com/office/2007/relationships/media" Target="../media/media17.wav"/><Relationship Id="rId7" Type="http://schemas.microsoft.com/office/2007/relationships/media" Target="../media/media19.wav"/><Relationship Id="rId12" Type="http://schemas.openxmlformats.org/officeDocument/2006/relationships/notesSlide" Target="../notesSlides/notesSlide13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6" Type="http://schemas.openxmlformats.org/officeDocument/2006/relationships/audio" Target="../media/media18.wav"/><Relationship Id="rId11" Type="http://schemas.openxmlformats.org/officeDocument/2006/relationships/slideLayout" Target="../slideLayouts/slideLayout2.xml"/><Relationship Id="rId5" Type="http://schemas.microsoft.com/office/2007/relationships/media" Target="../media/media18.wav"/><Relationship Id="rId10" Type="http://schemas.openxmlformats.org/officeDocument/2006/relationships/audio" Target="../media/media20.wav"/><Relationship Id="rId4" Type="http://schemas.openxmlformats.org/officeDocument/2006/relationships/audio" Target="../media/media17.wav"/><Relationship Id="rId9" Type="http://schemas.microsoft.com/office/2007/relationships/media" Target="../media/media20.wav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6" Type="http://schemas.openxmlformats.org/officeDocument/2006/relationships/image" Target="../media/image2.png"/><Relationship Id="rId5" Type="http://schemas.openxmlformats.org/officeDocument/2006/relationships/image" Target="../media/image7.emf"/><Relationship Id="rId4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gif"/><Relationship Id="rId4" Type="http://schemas.openxmlformats.org/officeDocument/2006/relationships/image" Target="../media/image1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6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4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5" Type="http://schemas.openxmlformats.org/officeDocument/2006/relationships/image" Target="../media/image2.png"/><Relationship Id="rId4" Type="http://schemas.openxmlformats.org/officeDocument/2006/relationships/image" Target="../media/image49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69349"/>
            <a:ext cx="7772400" cy="2131101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Helvetica Neue"/>
                <a:cs typeface="Helvetica Neue"/>
              </a:rPr>
              <a:t>More than Words Can Say</a:t>
            </a:r>
            <a:br>
              <a:rPr lang="en-US" b="1" dirty="0" smtClean="0">
                <a:latin typeface="Helvetica Neue"/>
                <a:cs typeface="Helvetica Neue"/>
              </a:rPr>
            </a:br>
            <a:r>
              <a:rPr lang="en-US" sz="3600" dirty="0" smtClean="0">
                <a:latin typeface="Helvetica Neue"/>
                <a:cs typeface="Helvetica Neue"/>
              </a:rPr>
              <a:t>Prosodic Analysis Techniques and Applications</a:t>
            </a:r>
            <a:endParaRPr lang="en-US" sz="3600" dirty="0">
              <a:latin typeface="Helvetica Neue"/>
              <a:cs typeface="Helvetica Neue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Andrew </a:t>
            </a:r>
            <a:r>
              <a:rPr lang="en-US" dirty="0" smtClean="0"/>
              <a:t>Rosenberg</a:t>
            </a:r>
          </a:p>
          <a:p>
            <a:r>
              <a:rPr lang="en-US" dirty="0" err="1" smtClean="0"/>
              <a:t>Interspeech</a:t>
            </a:r>
            <a:r>
              <a:rPr lang="en-US" dirty="0" smtClean="0"/>
              <a:t> 2011 Tutorial – M1</a:t>
            </a:r>
          </a:p>
          <a:p>
            <a:r>
              <a:rPr lang="en-US" smtClean="0"/>
              <a:t>August 27, </a:t>
            </a:r>
            <a:r>
              <a:rPr lang="en-US" dirty="0" smtClean="0"/>
              <a:t>2011</a:t>
            </a:r>
          </a:p>
        </p:txBody>
      </p:sp>
    </p:spTree>
    <p:extLst>
      <p:ext uri="{BB962C8B-B14F-4D97-AF65-F5344CB8AC3E}">
        <p14:creationId xmlns:p14="http://schemas.microsoft.com/office/powerpoint/2010/main" val="180911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Prosody in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prosody a spoken phenomenon or a language phenomenon?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444625" y="2879209"/>
            <a:ext cx="6251575" cy="203132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yesterday I was talking well chatting online with my friend Stan he said he had worked out the answer to a puzzle we were working on you see we both are avid puzzle fans and often work out solutions together online I met Stan at a weekly trivia night at a bar near my house I also do puzzles with my friend Simon I’ve known Simon since we were less than two years old when we met in pre-school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98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Dialog act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Classifying 13 speech acts including query, acknowledgement, clarification, instruction explanation</a:t>
            </a:r>
          </a:p>
          <a:p>
            <a:pPr lvl="1"/>
            <a:r>
              <a:rPr lang="en-US" dirty="0" smtClean="0"/>
              <a:t>Prosody  improves performance by 8.33% over lexical features. </a:t>
            </a:r>
            <a:r>
              <a:rPr lang="en-US" b="1" dirty="0" err="1" smtClean="0">
                <a:latin typeface="Garamond"/>
                <a:cs typeface="Garamond"/>
              </a:rPr>
              <a:t>Hoque</a:t>
            </a:r>
            <a:r>
              <a:rPr lang="en-US" b="1" dirty="0" smtClean="0">
                <a:latin typeface="Garamond"/>
                <a:cs typeface="Garamond"/>
              </a:rPr>
              <a:t> et al. 2007</a:t>
            </a:r>
          </a:p>
          <a:p>
            <a:pPr lvl="1"/>
            <a:r>
              <a:rPr lang="en-US" dirty="0" smtClean="0"/>
              <a:t>Direct modeling</a:t>
            </a:r>
          </a:p>
          <a:p>
            <a:r>
              <a:rPr lang="en-US" b="1" dirty="0" smtClean="0">
                <a:latin typeface="Garamond"/>
                <a:cs typeface="Garamond"/>
              </a:rPr>
              <a:t>Black et al. 2010</a:t>
            </a:r>
            <a:r>
              <a:rPr lang="en-US" dirty="0" smtClean="0"/>
              <a:t> Classified couples speech in counseling by their dialog actions including accusation, and blame</a:t>
            </a:r>
          </a:p>
          <a:p>
            <a:pPr lvl="1"/>
            <a:r>
              <a:rPr lang="en-US" dirty="0" smtClean="0"/>
              <a:t>Using </a:t>
            </a:r>
            <a:r>
              <a:rPr lang="en-US" b="1" dirty="0" smtClean="0"/>
              <a:t>only </a:t>
            </a:r>
            <a:r>
              <a:rPr lang="en-US" dirty="0" smtClean="0"/>
              <a:t>acoustic/prosodic features were able to classify at ~70% accuracy over 50% baseline.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1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Affect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Direct modeling of prosody has been used extensively in the recognition of emotion in speech</a:t>
            </a:r>
          </a:p>
          <a:p>
            <a:r>
              <a:rPr lang="en-US" dirty="0" smtClean="0"/>
              <a:t>Upshot: </a:t>
            </a:r>
          </a:p>
          <a:p>
            <a:pPr lvl="1"/>
            <a:r>
              <a:rPr lang="en-US" b="1" dirty="0" smtClean="0"/>
              <a:t>Activation </a:t>
            </a:r>
            <a:r>
              <a:rPr lang="en-US" dirty="0" smtClean="0"/>
              <a:t>is signaled by speaking rate and dynamics.  </a:t>
            </a:r>
          </a:p>
          <a:p>
            <a:pPr lvl="2"/>
            <a:r>
              <a:rPr lang="en-US" dirty="0" smtClean="0"/>
              <a:t>Hot anger/Happiness vs. Sadness</a:t>
            </a:r>
          </a:p>
          <a:p>
            <a:pPr lvl="1"/>
            <a:r>
              <a:rPr lang="en-US" b="1" dirty="0" smtClean="0"/>
              <a:t>Valence</a:t>
            </a:r>
            <a:r>
              <a:rPr lang="en-US" dirty="0" smtClean="0"/>
              <a:t> is difficult to recognize.</a:t>
            </a:r>
          </a:p>
          <a:p>
            <a:pPr lvl="2"/>
            <a:r>
              <a:rPr lang="en-US" dirty="0" smtClean="0"/>
              <a:t>Hot anger vs. Happiness</a:t>
            </a:r>
          </a:p>
          <a:p>
            <a:r>
              <a:rPr lang="en-US" dirty="0" err="1" smtClean="0"/>
              <a:t>Interspeech</a:t>
            </a:r>
            <a:r>
              <a:rPr lang="en-US" dirty="0" smtClean="0"/>
              <a:t> 2009 Emotion Challenge</a:t>
            </a:r>
          </a:p>
          <a:p>
            <a:pPr lvl="1"/>
            <a:r>
              <a:rPr lang="en-US" dirty="0" smtClean="0"/>
              <a:t>FAU </a:t>
            </a:r>
            <a:r>
              <a:rPr lang="en-US" dirty="0" err="1" smtClean="0"/>
              <a:t>Aibo</a:t>
            </a:r>
            <a:r>
              <a:rPr lang="en-US" dirty="0" smtClean="0"/>
              <a:t> Emotion Corpus.  Spontaneous. “emotionally colored”</a:t>
            </a:r>
          </a:p>
          <a:p>
            <a:pPr lvl="1"/>
            <a:r>
              <a:rPr lang="en-US" dirty="0" smtClean="0"/>
              <a:t>Many participants used MFCC features as well as more typical prosodic markers.</a:t>
            </a:r>
          </a:p>
          <a:p>
            <a:pPr lvl="1"/>
            <a:r>
              <a:rPr lang="en-US" dirty="0" smtClean="0"/>
              <a:t>Winner found that both short term MFCC/GMM features and long-range pitch features to improve the (then) state-of-the art on German speech</a:t>
            </a:r>
            <a:br>
              <a:rPr lang="en-US" dirty="0" smtClean="0"/>
            </a:br>
            <a:r>
              <a:rPr lang="en-US" sz="2900" b="1" dirty="0" err="1" smtClean="0">
                <a:latin typeface="Garamond"/>
                <a:cs typeface="Garamond"/>
              </a:rPr>
              <a:t>Dumouchel</a:t>
            </a:r>
            <a:r>
              <a:rPr lang="en-US" sz="2900" b="1" dirty="0" smtClean="0">
                <a:latin typeface="Garamond"/>
                <a:cs typeface="Garamond"/>
              </a:rPr>
              <a:t> et al. 2009, </a:t>
            </a:r>
            <a:r>
              <a:rPr lang="en-US" sz="2900" b="1" dirty="0" err="1" smtClean="0">
                <a:latin typeface="Garamond"/>
                <a:cs typeface="Garamond"/>
              </a:rPr>
              <a:t>Kockmann</a:t>
            </a:r>
            <a:r>
              <a:rPr lang="en-US" sz="2900" b="1" dirty="0" smtClean="0">
                <a:latin typeface="Garamond"/>
                <a:cs typeface="Garamond"/>
              </a:rPr>
              <a:t> et al. 2009</a:t>
            </a:r>
            <a:endParaRPr lang="en-US" sz="2900" b="1" dirty="0">
              <a:latin typeface="Garamond"/>
              <a:cs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2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openSMILE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105874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Open source audio feature extraction toolkit </a:t>
            </a:r>
            <a:r>
              <a:rPr lang="en-US" b="1" dirty="0" err="1" smtClean="0">
                <a:latin typeface="Garamond"/>
                <a:cs typeface="Garamond"/>
              </a:rPr>
              <a:t>Eyben</a:t>
            </a:r>
            <a:r>
              <a:rPr lang="en-US" b="1" dirty="0" smtClean="0">
                <a:latin typeface="Garamond"/>
                <a:cs typeface="Garamond"/>
              </a:rPr>
              <a:t> et al. 2010</a:t>
            </a:r>
          </a:p>
          <a:p>
            <a:r>
              <a:rPr lang="en-US" dirty="0" smtClean="0"/>
              <a:t>Generates Low Level Descriptors (LLDs) manipulated by </a:t>
            </a:r>
            <a:r>
              <a:rPr lang="en-US" dirty="0" err="1" smtClean="0"/>
              <a:t>Functionals</a:t>
            </a:r>
            <a:r>
              <a:rPr lang="en-US" dirty="0" smtClean="0"/>
              <a:t> </a:t>
            </a:r>
            <a:r>
              <a:rPr lang="en-US" dirty="0" smtClean="0">
                <a:latin typeface="Courier"/>
                <a:cs typeface="Courier"/>
              </a:rPr>
              <a:t>http</a:t>
            </a:r>
            <a:r>
              <a:rPr lang="en-US" dirty="0">
                <a:latin typeface="Courier"/>
                <a:cs typeface="Courier"/>
              </a:rPr>
              <a:t>://</a:t>
            </a:r>
            <a:r>
              <a:rPr lang="en-US" dirty="0" err="1">
                <a:latin typeface="Courier"/>
                <a:cs typeface="Courier"/>
              </a:rPr>
              <a:t>sourceforge.net</a:t>
            </a:r>
            <a:r>
              <a:rPr lang="en-US" dirty="0">
                <a:latin typeface="Courier"/>
                <a:cs typeface="Courier"/>
              </a:rPr>
              <a:t>/projects/</a:t>
            </a:r>
            <a:r>
              <a:rPr lang="en-US" dirty="0" err="1">
                <a:latin typeface="Courier"/>
                <a:cs typeface="Courier"/>
              </a:rPr>
              <a:t>opensmile</a:t>
            </a:r>
            <a:r>
              <a:rPr lang="en-US" dirty="0">
                <a:latin typeface="Courier"/>
                <a:cs typeface="Courier"/>
              </a:rPr>
              <a:t>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537385"/>
            <a:ext cx="3606800" cy="38189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015" y="2537385"/>
            <a:ext cx="3776785" cy="34659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63077" y="2168054"/>
            <a:ext cx="7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LLDs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65631" y="2168054"/>
            <a:ext cx="13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Functionals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5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Traditional NLP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Tasks that have been successfully addressed in text.  </a:t>
            </a:r>
            <a:endParaRPr lang="en-US" dirty="0"/>
          </a:p>
          <a:p>
            <a:pPr lvl="1"/>
            <a:r>
              <a:rPr lang="en-US" dirty="0" smtClean="0"/>
              <a:t>Part of Speech Tagging</a:t>
            </a:r>
          </a:p>
          <a:p>
            <a:pPr lvl="1"/>
            <a:r>
              <a:rPr lang="en-US" dirty="0" smtClean="0"/>
              <a:t>Syntactic Parsing and chunking.</a:t>
            </a:r>
          </a:p>
          <a:p>
            <a:r>
              <a:rPr lang="en-US" dirty="0" smtClean="0"/>
              <a:t>Standard approach: retrain models on transcribed speech.</a:t>
            </a:r>
          </a:p>
          <a:p>
            <a:pPr lvl="1"/>
            <a:r>
              <a:rPr lang="en-US" dirty="0" smtClean="0"/>
              <a:t>By ignoring prosody this approach treats speech as an error-</a:t>
            </a:r>
            <a:r>
              <a:rPr lang="en-US" dirty="0" err="1" smtClean="0"/>
              <a:t>ful</a:t>
            </a:r>
            <a:r>
              <a:rPr lang="en-US" dirty="0" smtClean="0"/>
              <a:t> genre of text.</a:t>
            </a:r>
          </a:p>
          <a:p>
            <a:r>
              <a:rPr lang="en-US" dirty="0" smtClean="0"/>
              <a:t>There is research shows that prosodic analysis can contribute.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316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Part of Speech Tagging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Automatically hypothesized break indices can be used to improve part-of-speech CRF tagging</a:t>
            </a:r>
            <a:br>
              <a:rPr lang="en-US" dirty="0" smtClean="0"/>
            </a:br>
            <a:r>
              <a:rPr lang="en-US" sz="2800" b="1" dirty="0" err="1" smtClean="0">
                <a:latin typeface="Garamond"/>
                <a:cs typeface="Garamond"/>
              </a:rPr>
              <a:t>Eidelman</a:t>
            </a:r>
            <a:r>
              <a:rPr lang="en-US" sz="2800" b="1" dirty="0" smtClean="0">
                <a:latin typeface="Garamond"/>
                <a:cs typeface="Garamond"/>
              </a:rPr>
              <a:t> et al. 2010</a:t>
            </a:r>
            <a:endParaRPr lang="en-US" b="1" dirty="0" smtClean="0">
              <a:latin typeface="Garamond"/>
              <a:cs typeface="Garamond"/>
            </a:endParaRPr>
          </a:p>
          <a:p>
            <a:r>
              <a:rPr lang="en-US" dirty="0" smtClean="0"/>
              <a:t>Rescoring based on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HMM modeling with </a:t>
            </a:r>
            <a:br>
              <a:rPr lang="en-US" dirty="0" smtClean="0"/>
            </a:br>
            <a:r>
              <a:rPr lang="en-US" dirty="0" smtClean="0"/>
              <a:t>latent annotations also</a:t>
            </a:r>
            <a:br>
              <a:rPr lang="en-US" dirty="0" smtClean="0"/>
            </a:br>
            <a:r>
              <a:rPr lang="en-US" dirty="0" smtClean="0"/>
              <a:t>show improvements.</a:t>
            </a:r>
          </a:p>
          <a:p>
            <a:r>
              <a:rPr lang="en-US" dirty="0" smtClean="0"/>
              <a:t>In both experiments, oracle break indices show greater performance gains.  This information is more valuable than automatic sentence segmentation.</a:t>
            </a:r>
          </a:p>
          <a:p>
            <a:r>
              <a:rPr lang="en-US" dirty="0" smtClean="0"/>
              <a:t>However &gt;90% of words are not ambiguous </a:t>
            </a:r>
            <a:br>
              <a:rPr lang="en-US" dirty="0" smtClean="0"/>
            </a:br>
            <a:r>
              <a:rPr lang="en-US" sz="2800" b="1" dirty="0" err="1" smtClean="0">
                <a:latin typeface="Garamond"/>
                <a:cs typeface="Garamond"/>
              </a:rPr>
              <a:t>Charniak</a:t>
            </a:r>
            <a:r>
              <a:rPr lang="en-US" sz="2800" b="1" dirty="0" smtClean="0">
                <a:latin typeface="Garamond"/>
                <a:cs typeface="Garamond"/>
              </a:rPr>
              <a:t> 1997</a:t>
            </a:r>
            <a:endParaRPr lang="en-US" sz="3800" b="1" dirty="0" smtClean="0">
              <a:latin typeface="Garamond"/>
              <a:cs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103</a:t>
            </a:fld>
            <a:endParaRPr lang="en-US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310" y="2249366"/>
            <a:ext cx="3225800" cy="31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803" y="2721708"/>
            <a:ext cx="4189870" cy="1210407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30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Syntactic Parsin</a:t>
            </a:r>
            <a:r>
              <a:rPr lang="en-US" dirty="0"/>
              <a:t>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3"/>
            <a:ext cx="8229600" cy="543560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There is a lot of other work looking at the relationship between prosody and syntax.</a:t>
            </a:r>
          </a:p>
          <a:p>
            <a:pPr lvl="1"/>
            <a:r>
              <a:rPr lang="en-US" dirty="0"/>
              <a:t>Short story: Prosodic </a:t>
            </a:r>
            <a:r>
              <a:rPr lang="en-US" dirty="0" smtClean="0"/>
              <a:t>structure is not in direct correspondence with syntactic structure. </a:t>
            </a:r>
            <a:r>
              <a:rPr lang="en-US" dirty="0"/>
              <a:t> </a:t>
            </a:r>
            <a:r>
              <a:rPr lang="en-US" dirty="0" smtClean="0"/>
              <a:t>However, the two are not independent.</a:t>
            </a:r>
          </a:p>
          <a:p>
            <a:r>
              <a:rPr lang="en-US" b="1" dirty="0" smtClean="0">
                <a:latin typeface="Garamond"/>
                <a:cs typeface="Garamond"/>
              </a:rPr>
              <a:t>Dreyer &amp; </a:t>
            </a:r>
            <a:r>
              <a:rPr lang="en-US" b="1" dirty="0" err="1" smtClean="0">
                <a:latin typeface="Garamond"/>
                <a:cs typeface="Garamond"/>
              </a:rPr>
              <a:t>Shafran</a:t>
            </a:r>
            <a:r>
              <a:rPr lang="en-US" b="1" dirty="0" smtClean="0">
                <a:latin typeface="Garamond"/>
                <a:cs typeface="Garamond"/>
              </a:rPr>
              <a:t> 2007</a:t>
            </a:r>
            <a:r>
              <a:rPr lang="en-US" dirty="0" smtClean="0"/>
              <a:t> explored ways to integrate prosodic markers into PCFG parsing.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Where </a:t>
            </a:r>
            <a:r>
              <a:rPr lang="en-US" i="1" dirty="0" smtClean="0"/>
              <a:t>b</a:t>
            </a:r>
            <a:r>
              <a:rPr lang="en-US" dirty="0" smtClean="0"/>
              <a:t> is a break index and </a:t>
            </a:r>
            <a:r>
              <a:rPr lang="en-US" i="1" dirty="0" smtClean="0"/>
              <a:t>a</a:t>
            </a:r>
            <a:r>
              <a:rPr lang="en-US" dirty="0" smtClean="0"/>
              <a:t> is a latent variable corresponding to the break index of the right most terminal of the non-terminal.</a:t>
            </a:r>
          </a:p>
          <a:p>
            <a:r>
              <a:rPr lang="en-US" dirty="0" smtClean="0"/>
              <a:t>F-measure of 76.68 vs. 71.67 on Switchboard.</a:t>
            </a:r>
          </a:p>
          <a:p>
            <a:r>
              <a:rPr lang="en-US" b="1" dirty="0" smtClean="0">
                <a:latin typeface="Garamond"/>
                <a:cs typeface="Garamond"/>
              </a:rPr>
              <a:t>Huang &amp; Harper 2010</a:t>
            </a:r>
            <a:r>
              <a:rPr lang="en-US" dirty="0" smtClean="0"/>
              <a:t> extend this investigation finding similar improvements on Fisher corpus</a:t>
            </a:r>
          </a:p>
          <a:p>
            <a:r>
              <a:rPr lang="en-US" dirty="0" smtClean="0"/>
              <a:t>Improvements are limited when a PCFG-LA model is used, but recovered when the prosodic annotations are used in rescoring initial PCFG-LA hypotheses.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104</a:t>
            </a:fld>
            <a:endParaRPr lang="en-US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200" y="3302974"/>
            <a:ext cx="3937000" cy="317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082" y="2878990"/>
            <a:ext cx="1181100" cy="26670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8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Syntactic Chunking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5404338" cy="4840289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Hypothesis: language learners (&lt;1 year old) use prosodic cues to chunk language into units.</a:t>
            </a:r>
          </a:p>
          <a:p>
            <a:r>
              <a:rPr lang="en-US" b="1" dirty="0" smtClean="0">
                <a:latin typeface="Garamond"/>
                <a:cs typeface="Garamond"/>
              </a:rPr>
              <a:t>Pate &amp; Goldwater 2011</a:t>
            </a:r>
            <a:r>
              <a:rPr lang="en-US" dirty="0" smtClean="0"/>
              <a:t> examined this by looking for prosodic cues to prosodic chunking.</a:t>
            </a:r>
          </a:p>
          <a:p>
            <a:r>
              <a:rPr lang="en-US" dirty="0" smtClean="0"/>
              <a:t>Use a Coupled HMM to simultaneously model words and prosody (directly and break indices) </a:t>
            </a:r>
          </a:p>
          <a:p>
            <a:r>
              <a:rPr lang="en-US" dirty="0" smtClean="0"/>
              <a:t>Direct modeling based on durational cues (including vowel timing – onset/offset/proportion) is more reliable than manual break indices.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6154" y="3014003"/>
            <a:ext cx="3275958" cy="31121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762" y="1285874"/>
            <a:ext cx="1992923" cy="172812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71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Prosody in Speech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52462"/>
            <a:ext cx="8229600" cy="157370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Prosodic variation impacts spectral realization of a phone</a:t>
            </a:r>
            <a:r>
              <a:rPr lang="en-US" dirty="0" smtClean="0">
                <a:solidFill>
                  <a:srgbClr val="7F7F7F"/>
                </a:solidFill>
              </a:rPr>
              <a:t> </a:t>
            </a:r>
            <a:r>
              <a:rPr lang="en-US" sz="2600" dirty="0" smtClean="0">
                <a:solidFill>
                  <a:srgbClr val="7F7F7F"/>
                </a:solidFill>
              </a:rPr>
              <a:t>[Acoustic Modeling] </a:t>
            </a:r>
            <a:endParaRPr lang="en-US" dirty="0" smtClean="0">
              <a:solidFill>
                <a:srgbClr val="7F7F7F"/>
              </a:solidFill>
            </a:endParaRPr>
          </a:p>
          <a:p>
            <a:r>
              <a:rPr lang="en-US" dirty="0" smtClean="0"/>
              <a:t>Words are not equally likely to be prominent, or precede or follow prosodic boundaries. </a:t>
            </a:r>
            <a:r>
              <a:rPr lang="en-US" sz="2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[Language Modeling]</a:t>
            </a:r>
          </a:p>
          <a:p>
            <a:r>
              <a:rPr lang="en-US" sz="3100" dirty="0" smtClean="0"/>
              <a:t>ASR performance improvements shown by groups at UIUC and SRI</a:t>
            </a:r>
            <a:endParaRPr lang="en-US" sz="31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490299" y="2200024"/>
            <a:ext cx="2500923" cy="429846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Acoustic 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490299" y="2938575"/>
            <a:ext cx="2500923" cy="429846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Pronunciation Model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490299" y="3657587"/>
            <a:ext cx="2500923" cy="429846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Language Model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39693" y="2473563"/>
            <a:ext cx="1798637" cy="703384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Prosodic analysis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4" idx="2"/>
            <a:endCxn id="8" idx="0"/>
          </p:cNvCxnSpPr>
          <p:nvPr/>
        </p:nvCxnSpPr>
        <p:spPr>
          <a:xfrm>
            <a:off x="3740761" y="2629870"/>
            <a:ext cx="0" cy="3087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2"/>
            <a:endCxn id="9" idx="0"/>
          </p:cNvCxnSpPr>
          <p:nvPr/>
        </p:nvCxnSpPr>
        <p:spPr>
          <a:xfrm>
            <a:off x="3740761" y="3368421"/>
            <a:ext cx="0" cy="2891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10" idx="1"/>
            <a:endCxn id="4" idx="3"/>
          </p:cNvCxnSpPr>
          <p:nvPr/>
        </p:nvCxnSpPr>
        <p:spPr>
          <a:xfrm rot="10800000">
            <a:off x="4991223" y="2414947"/>
            <a:ext cx="948471" cy="410308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10" idx="1"/>
            <a:endCxn id="9" idx="3"/>
          </p:cNvCxnSpPr>
          <p:nvPr/>
        </p:nvCxnSpPr>
        <p:spPr>
          <a:xfrm rot="10800000" flipV="1">
            <a:off x="4991223" y="2825254"/>
            <a:ext cx="948471" cy="104725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972134" y="1261180"/>
            <a:ext cx="967558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Speech</a:t>
            </a:r>
            <a:endParaRPr lang="en-US" dirty="0"/>
          </a:p>
        </p:txBody>
      </p:sp>
      <p:cxnSp>
        <p:nvCxnSpPr>
          <p:cNvPr id="21" name="Elbow Connector 20"/>
          <p:cNvCxnSpPr>
            <a:stCxn id="19" idx="2"/>
            <a:endCxn id="4" idx="0"/>
          </p:cNvCxnSpPr>
          <p:nvPr/>
        </p:nvCxnSpPr>
        <p:spPr>
          <a:xfrm rot="5400000">
            <a:off x="4313581" y="1057692"/>
            <a:ext cx="569512" cy="1715152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9" idx="2"/>
            <a:endCxn id="10" idx="0"/>
          </p:cNvCxnSpPr>
          <p:nvPr/>
        </p:nvCxnSpPr>
        <p:spPr>
          <a:xfrm rot="16200000" flipH="1">
            <a:off x="5725937" y="1360487"/>
            <a:ext cx="843051" cy="1383099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988684" y="4170497"/>
            <a:ext cx="847407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Words</a:t>
            </a:r>
            <a:endParaRPr lang="en-US" dirty="0"/>
          </a:p>
        </p:txBody>
      </p:sp>
      <p:cxnSp>
        <p:nvCxnSpPr>
          <p:cNvPr id="31" name="Elbow Connector 30"/>
          <p:cNvCxnSpPr>
            <a:stCxn id="9" idx="2"/>
            <a:endCxn id="29" idx="1"/>
          </p:cNvCxnSpPr>
          <p:nvPr/>
        </p:nvCxnSpPr>
        <p:spPr>
          <a:xfrm rot="16200000" flipH="1">
            <a:off x="4730857" y="3097336"/>
            <a:ext cx="267730" cy="2247923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88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Acoustic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Prosodic information impacts articulation and therefore spectral realization (MFCC) </a:t>
            </a:r>
          </a:p>
          <a:p>
            <a:pPr lvl="1"/>
            <a:r>
              <a:rPr lang="en-US" dirty="0" smtClean="0"/>
              <a:t>Final vowels and initial consonants are less reduced around </a:t>
            </a:r>
            <a:r>
              <a:rPr lang="en-US" dirty="0" err="1" smtClean="0"/>
              <a:t>boundarues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sz="2400" b="1" dirty="0" err="1" smtClean="0">
                <a:latin typeface="Garamond"/>
                <a:cs typeface="Garamond"/>
              </a:rPr>
              <a:t>Fougeron</a:t>
            </a:r>
            <a:r>
              <a:rPr lang="en-US" sz="2400" b="1" dirty="0" smtClean="0">
                <a:latin typeface="Garamond"/>
                <a:cs typeface="Garamond"/>
              </a:rPr>
              <a:t> &amp; Keating 1997</a:t>
            </a:r>
          </a:p>
          <a:p>
            <a:pPr lvl="1"/>
            <a:r>
              <a:rPr lang="en-US" dirty="0" smtClean="0"/>
              <a:t>Accented vowels are less affected by </a:t>
            </a:r>
            <a:r>
              <a:rPr lang="en-US" dirty="0" err="1" smtClean="0"/>
              <a:t>coarticulation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sz="2400" b="1" dirty="0" smtClean="0">
                <a:latin typeface="Garamond"/>
                <a:cs typeface="Garamond"/>
              </a:rPr>
              <a:t>Cho 2002</a:t>
            </a:r>
            <a:endParaRPr lang="en-US" b="1" dirty="0" smtClean="0">
              <a:latin typeface="Garamond"/>
              <a:cs typeface="Garamond"/>
            </a:endParaRPr>
          </a:p>
          <a:p>
            <a:r>
              <a:rPr lang="en-US" dirty="0" smtClean="0"/>
              <a:t>Manually labeled prosodic information is </a:t>
            </a:r>
            <a:r>
              <a:rPr lang="en-US" b="1" dirty="0" smtClean="0">
                <a:latin typeface="Helvetica Neue "/>
                <a:cs typeface="Helvetica Neue "/>
              </a:rPr>
              <a:t>more helpful</a:t>
            </a:r>
            <a:r>
              <a:rPr lang="en-US" dirty="0" smtClean="0"/>
              <a:t> for acoustic modeling than phonetic context (</a:t>
            </a:r>
            <a:r>
              <a:rPr lang="en-US" dirty="0" err="1" smtClean="0"/>
              <a:t>triphone</a:t>
            </a:r>
            <a:r>
              <a:rPr lang="en-US" dirty="0" smtClean="0"/>
              <a:t>)</a:t>
            </a:r>
            <a:r>
              <a:rPr lang="en-US" sz="2100" dirty="0" smtClean="0"/>
              <a:t> </a:t>
            </a:r>
            <a:r>
              <a:rPr lang="en-US" sz="2800" b="1" dirty="0" err="1" smtClean="0">
                <a:latin typeface="Garamond"/>
                <a:cs typeface="Garamond"/>
              </a:rPr>
              <a:t>Borys</a:t>
            </a:r>
            <a:r>
              <a:rPr lang="en-US" sz="2800" b="1" dirty="0" smtClean="0">
                <a:latin typeface="Garamond"/>
                <a:cs typeface="Garamond"/>
              </a:rPr>
              <a:t> et al. 2004</a:t>
            </a:r>
            <a:endParaRPr lang="en-US" sz="2100" b="1" dirty="0" smtClean="0">
              <a:latin typeface="Garamond"/>
              <a:cs typeface="Garamond"/>
            </a:endParaRPr>
          </a:p>
          <a:p>
            <a:r>
              <a:rPr lang="en-US" dirty="0" smtClean="0"/>
              <a:t>Allophone recognition correctness improves from 14.32% to 34.76% on BURNC </a:t>
            </a:r>
            <a:br>
              <a:rPr lang="en-US" dirty="0" smtClean="0"/>
            </a:br>
            <a:r>
              <a:rPr lang="en-US" sz="2800" b="1" dirty="0" smtClean="0">
                <a:latin typeface="Garamond"/>
                <a:cs typeface="Garamond"/>
              </a:rPr>
              <a:t>Chen et al. 2006</a:t>
            </a:r>
          </a:p>
          <a:p>
            <a:r>
              <a:rPr lang="en-US" sz="3300" dirty="0" smtClean="0"/>
              <a:t>0.8% reduction of WER</a:t>
            </a:r>
            <a:r>
              <a:rPr lang="en-US" sz="2400" dirty="0" smtClean="0"/>
              <a:t> </a:t>
            </a:r>
            <a:br>
              <a:rPr lang="en-US" sz="2400" dirty="0" smtClean="0"/>
            </a:br>
            <a:r>
              <a:rPr lang="en-US" sz="2800" b="1" dirty="0" smtClean="0">
                <a:latin typeface="Garamond"/>
                <a:cs typeface="Garamond"/>
              </a:rPr>
              <a:t>Hasegawa-Johnson et al. 2004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38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lvl="1" indent="-342900">
              <a:buFont typeface="Arial"/>
              <a:buChar char="•"/>
            </a:pPr>
            <a:r>
              <a:rPr lang="en-US" dirty="0" smtClean="0"/>
              <a:t>Modeling a sequence of prosodic events along with the sequence of words results in reduced Language model perplexity</a:t>
            </a:r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Two approaches.</a:t>
            </a:r>
          </a:p>
          <a:p>
            <a:pPr marL="742950" lvl="2" indent="-342900"/>
            <a:r>
              <a:rPr lang="en-US" dirty="0" smtClean="0"/>
              <a:t>SRI – Prosodic events as a latent variable</a:t>
            </a:r>
          </a:p>
          <a:p>
            <a:pPr marL="742950" lvl="2" indent="-342900"/>
            <a:endParaRPr lang="en-US" dirty="0" smtClean="0"/>
          </a:p>
          <a:p>
            <a:pPr marL="742950" lvl="2" indent="-342900"/>
            <a:endParaRPr lang="en-US" dirty="0" smtClean="0"/>
          </a:p>
          <a:p>
            <a:pPr marL="742950" lvl="2" indent="-342900"/>
            <a:endParaRPr lang="en-US" dirty="0" smtClean="0"/>
          </a:p>
          <a:p>
            <a:pPr marL="742950" lvl="2" indent="-342900"/>
            <a:r>
              <a:rPr lang="en-US" dirty="0" smtClean="0"/>
              <a:t>UIUC – Explicit Prosody dependent bigram modeling</a:t>
            </a:r>
          </a:p>
          <a:p>
            <a:pPr marL="342900" lvl="1" indent="-342900"/>
            <a:endParaRPr lang="en-US" dirty="0" smtClean="0"/>
          </a:p>
          <a:p>
            <a:pPr marL="342900" lvl="1" indent="-342900"/>
            <a:endParaRPr lang="en-US" dirty="0"/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2-3% </a:t>
            </a:r>
            <a:r>
              <a:rPr lang="en-US" dirty="0"/>
              <a:t>reduction of WER on Switchboard </a:t>
            </a:r>
            <a:r>
              <a:rPr lang="en-US" sz="2000" dirty="0"/>
              <a:t>[</a:t>
            </a:r>
            <a:r>
              <a:rPr lang="en-US" sz="2000" dirty="0" err="1"/>
              <a:t>Shriberg</a:t>
            </a:r>
            <a:r>
              <a:rPr lang="en-US" sz="2000" dirty="0"/>
              <a:t> </a:t>
            </a:r>
            <a:r>
              <a:rPr lang="en-US" sz="2000" dirty="0" smtClean="0"/>
              <a:t>2002, </a:t>
            </a:r>
            <a:r>
              <a:rPr lang="en-US" sz="2000" b="1" dirty="0">
                <a:latin typeface="Garamond"/>
                <a:cs typeface="Garamond"/>
              </a:rPr>
              <a:t>Hasegawa-Johnson et al. 2004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108</a:t>
            </a:fld>
            <a:endParaRPr lang="en-US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288" y="4369458"/>
            <a:ext cx="4116875" cy="823374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" y="3174029"/>
            <a:ext cx="9105900" cy="685800"/>
          </a:xfrm>
          <a:prstGeom prst="rect">
            <a:avLst/>
          </a:prstGeom>
        </p:spPr>
      </p:pic>
      <p:sp>
        <p:nvSpPr>
          <p:cNvPr id="9" name="Rectangular Callout 8"/>
          <p:cNvSpPr/>
          <p:nvPr/>
        </p:nvSpPr>
        <p:spPr>
          <a:xfrm>
            <a:off x="3917462" y="1758460"/>
            <a:ext cx="2207846" cy="703385"/>
          </a:xfrm>
          <a:prstGeom prst="wedgeRectCallout">
            <a:avLst>
              <a:gd name="adj1" fmla="val -34992"/>
              <a:gd name="adj2" fmla="val 190278"/>
            </a:avLst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Prosodic Event Model</a:t>
            </a:r>
            <a:endParaRPr lang="en-US" dirty="0"/>
          </a:p>
        </p:txBody>
      </p:sp>
      <p:sp>
        <p:nvSpPr>
          <p:cNvPr id="10" name="Rectangular Callout 9"/>
          <p:cNvSpPr/>
          <p:nvPr/>
        </p:nvSpPr>
        <p:spPr>
          <a:xfrm>
            <a:off x="563442" y="1695935"/>
            <a:ext cx="2207846" cy="703385"/>
          </a:xfrm>
          <a:prstGeom prst="wedgeRectCallout">
            <a:avLst>
              <a:gd name="adj1" fmla="val 66778"/>
              <a:gd name="adj2" fmla="val 212500"/>
            </a:avLst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Event–Word Model</a:t>
            </a:r>
            <a:endParaRPr lang="en-US" dirty="0"/>
          </a:p>
        </p:txBody>
      </p:sp>
      <p:sp>
        <p:nvSpPr>
          <p:cNvPr id="11" name="Rectangular Callout 10"/>
          <p:cNvSpPr/>
          <p:nvPr/>
        </p:nvSpPr>
        <p:spPr>
          <a:xfrm>
            <a:off x="1667365" y="4778124"/>
            <a:ext cx="2207846" cy="351693"/>
          </a:xfrm>
          <a:prstGeom prst="wedgeRectCallout">
            <a:avLst>
              <a:gd name="adj1" fmla="val 124301"/>
              <a:gd name="adj2" fmla="val -331943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Pause Model</a:t>
            </a:r>
            <a:endParaRPr lang="en-US" dirty="0"/>
          </a:p>
        </p:txBody>
      </p:sp>
      <p:sp>
        <p:nvSpPr>
          <p:cNvPr id="12" name="Rectangular Callout 11"/>
          <p:cNvSpPr/>
          <p:nvPr/>
        </p:nvSpPr>
        <p:spPr>
          <a:xfrm>
            <a:off x="4345354" y="5570777"/>
            <a:ext cx="2207846" cy="351693"/>
          </a:xfrm>
          <a:prstGeom prst="wedgeRectCallout">
            <a:avLst>
              <a:gd name="adj1" fmla="val 62354"/>
              <a:gd name="adj2" fmla="val -565276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Traditional AM</a:t>
            </a:r>
            <a:endParaRPr lang="en-US" dirty="0"/>
          </a:p>
        </p:txBody>
      </p:sp>
      <p:sp>
        <p:nvSpPr>
          <p:cNvPr id="13" name="Rectangular Callout 12"/>
          <p:cNvSpPr/>
          <p:nvPr/>
        </p:nvSpPr>
        <p:spPr>
          <a:xfrm>
            <a:off x="6705600" y="5016985"/>
            <a:ext cx="2207846" cy="351693"/>
          </a:xfrm>
          <a:prstGeom prst="wedgeRectCallout">
            <a:avLst>
              <a:gd name="adj1" fmla="val 30495"/>
              <a:gd name="adj2" fmla="val -398610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Duration Model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22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Prosodic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Categorical vs. Continuous Models of prosody.</a:t>
            </a:r>
            <a:endParaRPr lang="en-US" dirty="0"/>
          </a:p>
          <a:p>
            <a:pPr lvl="1"/>
            <a:r>
              <a:rPr lang="en-US" dirty="0" smtClean="0"/>
              <a:t>Categorical</a:t>
            </a:r>
          </a:p>
          <a:p>
            <a:pPr lvl="2"/>
            <a:r>
              <a:rPr lang="en-US" dirty="0" err="1" smtClean="0"/>
              <a:t>ToBI</a:t>
            </a:r>
            <a:endParaRPr lang="en-US" dirty="0" smtClean="0"/>
          </a:p>
          <a:p>
            <a:pPr lvl="2"/>
            <a:r>
              <a:rPr lang="en-US" i="1" dirty="0" smtClean="0"/>
              <a:t>INTSINT</a:t>
            </a:r>
          </a:p>
          <a:p>
            <a:pPr lvl="2"/>
            <a:r>
              <a:rPr lang="en-US" i="1" dirty="0" smtClean="0"/>
              <a:t>IPO</a:t>
            </a:r>
          </a:p>
          <a:p>
            <a:pPr lvl="1"/>
            <a:r>
              <a:rPr lang="en-US" dirty="0" smtClean="0"/>
              <a:t>Continuous</a:t>
            </a:r>
          </a:p>
          <a:p>
            <a:pPr lvl="2"/>
            <a:r>
              <a:rPr lang="en-US" dirty="0" smtClean="0"/>
              <a:t>Fujisaki (</a:t>
            </a:r>
            <a:r>
              <a:rPr lang="en-US" dirty="0" err="1" smtClean="0"/>
              <a:t>superpositional</a:t>
            </a:r>
            <a:r>
              <a:rPr lang="en-US" dirty="0" smtClean="0"/>
              <a:t>) </a:t>
            </a:r>
          </a:p>
          <a:p>
            <a:pPr lvl="2"/>
            <a:r>
              <a:rPr lang="en-US" dirty="0" smtClean="0"/>
              <a:t>TILT</a:t>
            </a:r>
          </a:p>
          <a:p>
            <a:r>
              <a:rPr lang="en-US" dirty="0" smtClean="0"/>
              <a:t>There is general agreement about the existence of </a:t>
            </a:r>
            <a:r>
              <a:rPr lang="en-US" b="1" dirty="0" smtClean="0"/>
              <a:t>prosodic prominence</a:t>
            </a:r>
            <a:r>
              <a:rPr lang="en-US" dirty="0" smtClean="0"/>
              <a:t> and </a:t>
            </a:r>
            <a:r>
              <a:rPr lang="en-US" b="1" dirty="0" smtClean="0"/>
              <a:t>prosodic phrasing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Controversy persists as to whether </a:t>
            </a:r>
            <a:r>
              <a:rPr lang="en-US" i="1" dirty="0" smtClean="0"/>
              <a:t>types</a:t>
            </a:r>
            <a:r>
              <a:rPr lang="en-US" dirty="0" smtClean="0"/>
              <a:t> of prominence and </a:t>
            </a:r>
            <a:r>
              <a:rPr lang="en-US" i="1" dirty="0" smtClean="0"/>
              <a:t>types</a:t>
            </a:r>
            <a:r>
              <a:rPr lang="en-US" dirty="0" smtClean="0"/>
              <a:t> of phrasing behavior are categorical types or continuous qualities.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235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Preliminary Material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[30]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Techniques for Prosodic Analysis </a:t>
            </a:r>
            <a:r>
              <a:rPr lang="en-US" sz="2400" dirty="0" smtClean="0">
                <a:solidFill>
                  <a:srgbClr val="7F7F7F"/>
                </a:solidFill>
              </a:rPr>
              <a:t>[75]</a:t>
            </a:r>
            <a:endParaRPr lang="en-US" dirty="0" smtClean="0">
              <a:solidFill>
                <a:srgbClr val="7F7F7F"/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Applications of Prosodic Analysis </a:t>
            </a:r>
            <a:r>
              <a:rPr lang="en-US" sz="2400" dirty="0" smtClean="0">
                <a:solidFill>
                  <a:srgbClr val="7F7F7F"/>
                </a:solidFill>
              </a:rPr>
              <a:t>[45]</a:t>
            </a:r>
          </a:p>
          <a:p>
            <a:r>
              <a:rPr lang="en-US" dirty="0" err="1"/>
              <a:t>AuToBI</a:t>
            </a:r>
            <a:r>
              <a:rPr lang="en-US" dirty="0"/>
              <a:t> for Prosodic Analysis</a:t>
            </a:r>
            <a:r>
              <a:rPr lang="en-US" dirty="0">
                <a:solidFill>
                  <a:srgbClr val="7F7F7F"/>
                </a:solidFill>
              </a:rPr>
              <a:t> </a:t>
            </a:r>
            <a:r>
              <a:rPr lang="en-US" sz="2400" dirty="0">
                <a:solidFill>
                  <a:srgbClr val="7F7F7F"/>
                </a:solidFill>
              </a:rPr>
              <a:t>[30]</a:t>
            </a:r>
            <a:endParaRPr lang="en-US" dirty="0">
              <a:solidFill>
                <a:srgbClr val="7F7F7F"/>
              </a:solidFill>
            </a:endParaRPr>
          </a:p>
          <a:p>
            <a:endParaRPr lang="en-US" dirty="0" smtClean="0">
              <a:solidFill>
                <a:srgbClr val="7F7F7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1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Automatic hypothesis of </a:t>
            </a:r>
            <a:r>
              <a:rPr lang="en-US" dirty="0" err="1" smtClean="0"/>
              <a:t>ToBI</a:t>
            </a:r>
            <a:r>
              <a:rPr lang="en-US" dirty="0" smtClean="0"/>
              <a:t> labels.</a:t>
            </a:r>
            <a:br>
              <a:rPr lang="en-US" dirty="0" smtClean="0"/>
            </a:br>
            <a:r>
              <a:rPr lang="en-US" sz="2800" b="1" dirty="0" smtClean="0">
                <a:latin typeface="Garamond"/>
                <a:cs typeface="Garamond"/>
              </a:rPr>
              <a:t>Rosenberg 2010</a:t>
            </a:r>
            <a:endParaRPr lang="en-US" sz="3600" b="1" dirty="0" smtClean="0">
              <a:latin typeface="Garamond"/>
              <a:cs typeface="Garamond"/>
            </a:endParaRPr>
          </a:p>
          <a:p>
            <a:pPr lvl="1"/>
            <a:r>
              <a:rPr lang="en-US" dirty="0" smtClean="0"/>
              <a:t>Integrated feature extraction and classification</a:t>
            </a:r>
            <a:endParaRPr lang="en-US" dirty="0"/>
          </a:p>
          <a:p>
            <a:r>
              <a:rPr lang="en-US" dirty="0" smtClean="0"/>
              <a:t>Takes many of the results and findings we’ve explored here, and folds them into an open source package.</a:t>
            </a:r>
            <a:endParaRPr lang="en-US" dirty="0"/>
          </a:p>
          <a:p>
            <a:r>
              <a:rPr lang="en-US" dirty="0" err="1" smtClean="0"/>
              <a:t>AuToBI</a:t>
            </a:r>
            <a:r>
              <a:rPr lang="en-US" dirty="0" smtClean="0"/>
              <a:t> site:</a:t>
            </a:r>
            <a:br>
              <a:rPr lang="en-US" dirty="0" smtClean="0"/>
            </a:br>
            <a:r>
              <a:rPr lang="en-US" sz="2400" dirty="0" smtClean="0">
                <a:latin typeface="Courier"/>
                <a:cs typeface="Courier"/>
              </a:rPr>
              <a:t>http://</a:t>
            </a:r>
            <a:r>
              <a:rPr lang="en-US" sz="2400" dirty="0" err="1" smtClean="0">
                <a:latin typeface="Courier"/>
                <a:cs typeface="Courier"/>
              </a:rPr>
              <a:t>eniac.cs.qc.cuny.edu</a:t>
            </a:r>
            <a:r>
              <a:rPr lang="en-US" sz="2400" dirty="0" smtClean="0">
                <a:latin typeface="Courier"/>
                <a:cs typeface="Courier"/>
              </a:rPr>
              <a:t>/</a:t>
            </a:r>
            <a:r>
              <a:rPr lang="en-US" sz="2400" dirty="0" err="1" smtClean="0">
                <a:latin typeface="Courier"/>
                <a:cs typeface="Courier"/>
              </a:rPr>
              <a:t>andrew</a:t>
            </a:r>
            <a:r>
              <a:rPr lang="en-US" sz="2400" dirty="0" smtClean="0">
                <a:latin typeface="Courier"/>
                <a:cs typeface="Courier"/>
              </a:rPr>
              <a:t>/</a:t>
            </a:r>
            <a:r>
              <a:rPr lang="en-US" sz="2400" dirty="0" err="1" smtClean="0">
                <a:latin typeface="Courier"/>
                <a:cs typeface="Courier"/>
              </a:rPr>
              <a:t>autobi</a:t>
            </a:r>
            <a:r>
              <a:rPr lang="en-US" sz="2400" dirty="0" smtClean="0">
                <a:latin typeface="Courier"/>
                <a:cs typeface="Courier"/>
              </a:rPr>
              <a:t>/</a:t>
            </a:r>
            <a:endParaRPr lang="en-US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9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User Perspective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Input: </a:t>
            </a:r>
          </a:p>
          <a:p>
            <a:pPr lvl="1"/>
            <a:r>
              <a:rPr lang="en-US" dirty="0" smtClean="0"/>
              <a:t>Word boundaries</a:t>
            </a:r>
          </a:p>
          <a:p>
            <a:pPr lvl="2"/>
            <a:r>
              <a:rPr lang="en-US" dirty="0" err="1" smtClean="0"/>
              <a:t>TextGrid</a:t>
            </a:r>
            <a:r>
              <a:rPr lang="en-US" dirty="0" smtClean="0"/>
              <a:t>, CPROM, BURNC forced alignment (.</a:t>
            </a:r>
            <a:r>
              <a:rPr lang="en-US" dirty="0" err="1" smtClean="0"/>
              <a:t>ala</a:t>
            </a:r>
            <a:r>
              <a:rPr lang="en-US" dirty="0" smtClean="0"/>
              <a:t>), flat text</a:t>
            </a:r>
          </a:p>
          <a:p>
            <a:pPr lvl="1"/>
            <a:r>
              <a:rPr lang="en-US" dirty="0" smtClean="0"/>
              <a:t>Wav file</a:t>
            </a:r>
          </a:p>
          <a:p>
            <a:pPr lvl="1"/>
            <a:r>
              <a:rPr lang="en-US" dirty="0" smtClean="0"/>
              <a:t>Trained models (available from </a:t>
            </a:r>
            <a:r>
              <a:rPr lang="en-US" dirty="0" err="1" smtClean="0"/>
              <a:t>AuToBI</a:t>
            </a:r>
            <a:r>
              <a:rPr lang="en-US" dirty="0" smtClean="0"/>
              <a:t> website)</a:t>
            </a:r>
          </a:p>
          <a:p>
            <a:r>
              <a:rPr lang="en-US" dirty="0" smtClean="0"/>
              <a:t>Output:</a:t>
            </a:r>
          </a:p>
          <a:p>
            <a:pPr lvl="1"/>
            <a:r>
              <a:rPr lang="en-US" dirty="0" smtClean="0"/>
              <a:t>Hypothesized </a:t>
            </a:r>
            <a:r>
              <a:rPr lang="en-US" dirty="0" err="1" smtClean="0"/>
              <a:t>ToBI</a:t>
            </a:r>
            <a:r>
              <a:rPr lang="en-US" dirty="0" smtClean="0"/>
              <a:t> tones (with confidence scores)</a:t>
            </a:r>
          </a:p>
          <a:p>
            <a:pPr lvl="1"/>
            <a:r>
              <a:rPr lang="en-US" dirty="0" err="1" smtClean="0"/>
              <a:t>Praat</a:t>
            </a:r>
            <a:r>
              <a:rPr lang="en-US" dirty="0" smtClean="0"/>
              <a:t> </a:t>
            </a:r>
            <a:r>
              <a:rPr lang="en-US" dirty="0" err="1" smtClean="0"/>
              <a:t>TextGrid</a:t>
            </a:r>
            <a:r>
              <a:rPr lang="en-US" dirty="0" smtClean="0"/>
              <a:t> format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2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Command Line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>
                <a:latin typeface="Courier"/>
                <a:cs typeface="Courier"/>
              </a:rPr>
              <a:t>java –jar </a:t>
            </a:r>
            <a:r>
              <a:rPr lang="en-US" sz="2200" dirty="0" err="1" smtClean="0">
                <a:latin typeface="Courier"/>
                <a:cs typeface="Courier"/>
              </a:rPr>
              <a:t>AuToBI.jar</a:t>
            </a:r>
            <a:r>
              <a:rPr lang="en-US" sz="2200" dirty="0" smtClean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 smtClean="0">
                <a:latin typeface="Courier"/>
                <a:cs typeface="Courier"/>
              </a:rPr>
              <a:t> -</a:t>
            </a:r>
            <a:r>
              <a:rPr lang="en-US" sz="2200" dirty="0" err="1" smtClean="0">
                <a:latin typeface="Courier"/>
                <a:cs typeface="Courier"/>
              </a:rPr>
              <a:t>text_grid_file</a:t>
            </a:r>
            <a:r>
              <a:rPr lang="en-US" sz="2200" dirty="0" smtClean="0">
                <a:latin typeface="Courier"/>
                <a:cs typeface="Courier"/>
              </a:rPr>
              <a:t>=</a:t>
            </a:r>
            <a:r>
              <a:rPr lang="en-US" sz="2200" dirty="0" err="1" smtClean="0">
                <a:latin typeface="Courier"/>
                <a:cs typeface="Courier"/>
              </a:rPr>
              <a:t>in.TextGrid</a:t>
            </a:r>
            <a:r>
              <a:rPr lang="en-US" sz="2200" dirty="0" smtClean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sz="2200" dirty="0" smtClean="0">
                <a:latin typeface="Courier"/>
                <a:cs typeface="Courier"/>
              </a:rPr>
              <a:t>  -</a:t>
            </a:r>
            <a:r>
              <a:rPr lang="en-US" sz="2200" dirty="0" err="1">
                <a:latin typeface="Courier"/>
                <a:cs typeface="Courier"/>
              </a:rPr>
              <a:t>wav_file</a:t>
            </a:r>
            <a:r>
              <a:rPr lang="en-US" sz="2200" dirty="0" smtClean="0">
                <a:latin typeface="Courier"/>
                <a:cs typeface="Courier"/>
              </a:rPr>
              <a:t>=</a:t>
            </a:r>
            <a:r>
              <a:rPr lang="en-US" sz="2200" dirty="0" err="1" smtClean="0">
                <a:latin typeface="Courier"/>
                <a:cs typeface="Courier"/>
              </a:rPr>
              <a:t>in.wav</a:t>
            </a:r>
            <a:r>
              <a:rPr lang="en-US" sz="2200" dirty="0" smtClean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sz="2200" dirty="0" smtClean="0">
                <a:latin typeface="Courier"/>
                <a:cs typeface="Courier"/>
              </a:rPr>
              <a:t>  -</a:t>
            </a:r>
            <a:r>
              <a:rPr lang="en-US" sz="2200" dirty="0" err="1" smtClean="0">
                <a:latin typeface="Courier"/>
                <a:cs typeface="Courier"/>
              </a:rPr>
              <a:t>out_file</a:t>
            </a:r>
            <a:r>
              <a:rPr lang="en-US" sz="2200" dirty="0" smtClean="0">
                <a:latin typeface="Courier"/>
                <a:cs typeface="Courier"/>
              </a:rPr>
              <a:t>=</a:t>
            </a:r>
            <a:r>
              <a:rPr lang="en-US" sz="2200" dirty="0" err="1" smtClean="0">
                <a:latin typeface="Courier"/>
                <a:cs typeface="Courier"/>
              </a:rPr>
              <a:t>out.TextGrid</a:t>
            </a:r>
            <a:r>
              <a:rPr lang="en-US" sz="2200" dirty="0" smtClean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sz="2200" dirty="0" smtClean="0">
                <a:latin typeface="Courier"/>
                <a:cs typeface="Courier"/>
              </a:rPr>
              <a:t>  -</a:t>
            </a:r>
            <a:r>
              <a:rPr lang="en-US" sz="2200" dirty="0" err="1" smtClean="0">
                <a:latin typeface="Courier"/>
                <a:cs typeface="Courier"/>
              </a:rPr>
              <a:t>pitch_accent_detector</a:t>
            </a:r>
            <a:r>
              <a:rPr lang="en-US" sz="2200" dirty="0" smtClean="0">
                <a:latin typeface="Courier"/>
                <a:cs typeface="Courier"/>
              </a:rPr>
              <a:t>=</a:t>
            </a:r>
            <a:r>
              <a:rPr lang="en-US" sz="2200" dirty="0" err="1" smtClean="0">
                <a:latin typeface="Courier"/>
                <a:cs typeface="Courier"/>
              </a:rPr>
              <a:t>accent.model</a:t>
            </a:r>
            <a:r>
              <a:rPr lang="en-US" sz="2200" dirty="0" smtClean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sz="2200" dirty="0" smtClean="0">
                <a:latin typeface="Courier"/>
                <a:cs typeface="Courier"/>
              </a:rPr>
              <a:t>  </a:t>
            </a:r>
            <a:r>
              <a:rPr lang="en-US" sz="2200" dirty="0">
                <a:latin typeface="Courier"/>
                <a:cs typeface="Courier"/>
              </a:rPr>
              <a:t>-</a:t>
            </a:r>
            <a:r>
              <a:rPr lang="en-US" sz="2200" dirty="0" err="1" smtClean="0">
                <a:latin typeface="Courier"/>
                <a:cs typeface="Courier"/>
              </a:rPr>
              <a:t>pitch_accent_classifier</a:t>
            </a:r>
            <a:r>
              <a:rPr lang="en-US" sz="2200" dirty="0" smtClean="0">
                <a:latin typeface="Courier"/>
                <a:cs typeface="Courier"/>
              </a:rPr>
              <a:t>=</a:t>
            </a:r>
            <a:r>
              <a:rPr lang="en-US" sz="2200" dirty="0" err="1" smtClean="0">
                <a:latin typeface="Courier"/>
                <a:cs typeface="Courier"/>
              </a:rPr>
              <a:t>pa_type.model</a:t>
            </a:r>
            <a:r>
              <a:rPr lang="en-US" sz="2200" dirty="0" smtClean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sz="2200" dirty="0">
                <a:latin typeface="Courier"/>
                <a:cs typeface="Courier"/>
              </a:rPr>
              <a:t> </a:t>
            </a:r>
            <a:r>
              <a:rPr lang="en-US" sz="2200" dirty="0" smtClean="0">
                <a:latin typeface="Courier"/>
                <a:cs typeface="Courier"/>
              </a:rPr>
              <a:t> -</a:t>
            </a:r>
            <a:r>
              <a:rPr lang="en-US" sz="2200" dirty="0" err="1" smtClean="0">
                <a:latin typeface="Courier"/>
                <a:cs typeface="Courier"/>
              </a:rPr>
              <a:t>intonational_phrase_detector</a:t>
            </a:r>
            <a:r>
              <a:rPr lang="en-US" sz="2200" dirty="0" smtClean="0">
                <a:latin typeface="Courier"/>
                <a:cs typeface="Courier"/>
              </a:rPr>
              <a:t>=</a:t>
            </a:r>
            <a:r>
              <a:rPr lang="en-US" sz="2200" dirty="0" err="1" smtClean="0">
                <a:latin typeface="Courier"/>
                <a:cs typeface="Courier"/>
              </a:rPr>
              <a:t>ip.model</a:t>
            </a:r>
            <a:r>
              <a:rPr lang="en-US" sz="2200" dirty="0" smtClean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sz="2200" dirty="0" smtClean="0">
                <a:latin typeface="Courier"/>
                <a:cs typeface="Courier"/>
              </a:rPr>
              <a:t>  -</a:t>
            </a:r>
            <a:r>
              <a:rPr lang="en-US" sz="2200" dirty="0" err="1" smtClean="0">
                <a:latin typeface="Courier"/>
                <a:cs typeface="Courier"/>
              </a:rPr>
              <a:t>intermediate_phrase_detector</a:t>
            </a:r>
            <a:r>
              <a:rPr lang="en-US" sz="2200" dirty="0" smtClean="0">
                <a:latin typeface="Courier"/>
                <a:cs typeface="Courier"/>
              </a:rPr>
              <a:t>=</a:t>
            </a:r>
            <a:r>
              <a:rPr lang="en-US" sz="2200" dirty="0" err="1" smtClean="0">
                <a:latin typeface="Courier"/>
                <a:cs typeface="Courier"/>
              </a:rPr>
              <a:t>interp.model</a:t>
            </a:r>
            <a:r>
              <a:rPr lang="en-US" sz="2200" dirty="0" smtClean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sz="2200" dirty="0" smtClean="0">
                <a:latin typeface="Courier"/>
                <a:cs typeface="Courier"/>
              </a:rPr>
              <a:t>  -</a:t>
            </a:r>
            <a:r>
              <a:rPr lang="en-US" sz="2200" dirty="0" err="1" smtClean="0">
                <a:latin typeface="Courier"/>
                <a:cs typeface="Courier"/>
              </a:rPr>
              <a:t>phrase_accent_classifier</a:t>
            </a:r>
            <a:r>
              <a:rPr lang="en-US" sz="2200" dirty="0" smtClean="0">
                <a:latin typeface="Courier"/>
                <a:cs typeface="Courier"/>
              </a:rPr>
              <a:t>=</a:t>
            </a:r>
            <a:r>
              <a:rPr lang="en-US" sz="2200" dirty="0" err="1" smtClean="0">
                <a:latin typeface="Courier"/>
                <a:cs typeface="Courier"/>
              </a:rPr>
              <a:t>phraseac.model</a:t>
            </a:r>
            <a:r>
              <a:rPr lang="en-US" sz="2200" dirty="0" smtClean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sz="2200" dirty="0" smtClean="0">
                <a:latin typeface="Courier"/>
                <a:cs typeface="Courier"/>
              </a:rPr>
              <a:t>  -</a:t>
            </a:r>
            <a:r>
              <a:rPr lang="en-US" sz="2200" dirty="0" err="1" smtClean="0">
                <a:latin typeface="Courier"/>
                <a:cs typeface="Courier"/>
              </a:rPr>
              <a:t>boundary_tone_classifier</a:t>
            </a:r>
            <a:r>
              <a:rPr lang="en-US" sz="2200" dirty="0" smtClean="0">
                <a:latin typeface="Courier"/>
                <a:cs typeface="Courier"/>
              </a:rPr>
              <a:t>=</a:t>
            </a:r>
            <a:r>
              <a:rPr lang="en-US" sz="2200" dirty="0" err="1" smtClean="0">
                <a:latin typeface="Courier"/>
                <a:cs typeface="Courier"/>
              </a:rPr>
              <a:t>bt.model</a:t>
            </a:r>
            <a:endParaRPr lang="en-US" sz="2200" dirty="0">
              <a:latin typeface="Courier"/>
              <a:cs typeface="Courie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76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Schematic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113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86889" y="2369078"/>
            <a:ext cx="1809419" cy="797461"/>
          </a:xfrm>
          <a:prstGeom prst="rect">
            <a:avLst/>
          </a:prstGeom>
          <a:solidFill>
            <a:srgbClr val="BFBFBF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Segmentation</a:t>
            </a:r>
            <a:br>
              <a:rPr lang="en-US" sz="2000" dirty="0" smtClean="0">
                <a:solidFill>
                  <a:schemeClr val="tx1"/>
                </a:solidFill>
              </a:rPr>
            </a:br>
            <a:r>
              <a:rPr lang="en-US" sz="2000" dirty="0" smtClean="0">
                <a:solidFill>
                  <a:schemeClr val="tx1"/>
                </a:solidFill>
              </a:rPr>
              <a:t>(</a:t>
            </a:r>
            <a:r>
              <a:rPr lang="en-US" sz="2000" dirty="0" err="1" smtClean="0">
                <a:solidFill>
                  <a:schemeClr val="tx1"/>
                </a:solidFill>
              </a:rPr>
              <a:t>TextGrid</a:t>
            </a:r>
            <a:r>
              <a:rPr lang="en-US" sz="2000" dirty="0" smtClean="0">
                <a:solidFill>
                  <a:schemeClr val="tx1"/>
                </a:solidFill>
              </a:rPr>
              <a:t>)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54302" y="1254950"/>
            <a:ext cx="1449393" cy="7206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Audio (wav)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553200" y="1992924"/>
            <a:ext cx="2133600" cy="755678"/>
          </a:xfrm>
          <a:prstGeom prst="rect">
            <a:avLst/>
          </a:prstGeom>
          <a:solidFill>
            <a:srgbClr val="BFBFBF"/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N</a:t>
            </a:r>
            <a:r>
              <a:rPr lang="en-US" sz="2000" dirty="0" smtClean="0">
                <a:solidFill>
                  <a:schemeClr val="tx1"/>
                </a:solidFill>
              </a:rPr>
              <a:t>ormalization </a:t>
            </a:r>
            <a:r>
              <a:rPr lang="en-US" sz="2000" dirty="0">
                <a:solidFill>
                  <a:schemeClr val="tx1"/>
                </a:solidFill>
              </a:rPr>
              <a:t>P</a:t>
            </a:r>
            <a:r>
              <a:rPr lang="en-US" sz="2000" dirty="0" smtClean="0">
                <a:solidFill>
                  <a:schemeClr val="tx1"/>
                </a:solidFill>
              </a:rPr>
              <a:t>arameters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498666" y="2315096"/>
            <a:ext cx="2204975" cy="91005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chemeClr val="tx1"/>
                </a:solidFill>
              </a:rPr>
              <a:t>ToBI</a:t>
            </a:r>
            <a:r>
              <a:rPr lang="en-US" sz="2000" dirty="0" smtClean="0">
                <a:solidFill>
                  <a:schemeClr val="tx1"/>
                </a:solidFill>
              </a:rPr>
              <a:t> Annotation Specific Feature Extraction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370871" y="4806462"/>
            <a:ext cx="2460565" cy="710310"/>
          </a:xfrm>
          <a:prstGeom prst="rect">
            <a:avLst/>
          </a:prstGeom>
          <a:solidFill>
            <a:schemeClr val="tx1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Hypothesized Prosodic Events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733705" y="5723027"/>
            <a:ext cx="1734898" cy="445078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rgbClr val="FFFFFF"/>
                </a:solidFill>
              </a:rPr>
              <a:t>Evaluation</a:t>
            </a:r>
            <a:endParaRPr lang="en-US" sz="2000" dirty="0">
              <a:solidFill>
                <a:srgbClr val="FFFFFF"/>
              </a:solidFill>
            </a:endParaRPr>
          </a:p>
        </p:txBody>
      </p:sp>
      <p:cxnSp>
        <p:nvCxnSpPr>
          <p:cNvPr id="23" name="Straight Arrow Connector 22"/>
          <p:cNvCxnSpPr>
            <a:stCxn id="9" idx="3"/>
            <a:endCxn id="15" idx="1"/>
          </p:cNvCxnSpPr>
          <p:nvPr/>
        </p:nvCxnSpPr>
        <p:spPr>
          <a:xfrm>
            <a:off x="2696308" y="2767809"/>
            <a:ext cx="802358" cy="231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0" idx="2"/>
            <a:endCxn id="15" idx="0"/>
          </p:cNvCxnSpPr>
          <p:nvPr/>
        </p:nvCxnSpPr>
        <p:spPr>
          <a:xfrm>
            <a:off x="4578999" y="1975630"/>
            <a:ext cx="22155" cy="33946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1"/>
            <a:endCxn id="15" idx="3"/>
          </p:cNvCxnSpPr>
          <p:nvPr/>
        </p:nvCxnSpPr>
        <p:spPr>
          <a:xfrm flipH="1">
            <a:off x="5703641" y="2370763"/>
            <a:ext cx="849559" cy="3993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5" idx="2"/>
            <a:endCxn id="43" idx="0"/>
          </p:cNvCxnSpPr>
          <p:nvPr/>
        </p:nvCxnSpPr>
        <p:spPr>
          <a:xfrm>
            <a:off x="4601154" y="3225152"/>
            <a:ext cx="0" cy="27227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43" idx="2"/>
            <a:endCxn id="21" idx="0"/>
          </p:cNvCxnSpPr>
          <p:nvPr/>
        </p:nvCxnSpPr>
        <p:spPr>
          <a:xfrm>
            <a:off x="4601154" y="4532923"/>
            <a:ext cx="0" cy="27353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1" idx="2"/>
            <a:endCxn id="22" idx="0"/>
          </p:cNvCxnSpPr>
          <p:nvPr/>
        </p:nvCxnSpPr>
        <p:spPr>
          <a:xfrm>
            <a:off x="4601154" y="5516772"/>
            <a:ext cx="0" cy="2062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hape 60"/>
          <p:cNvCxnSpPr>
            <a:stCxn id="9" idx="2"/>
            <a:endCxn id="22" idx="1"/>
          </p:cNvCxnSpPr>
          <p:nvPr/>
        </p:nvCxnSpPr>
        <p:spPr>
          <a:xfrm rot="16200000" flipH="1">
            <a:off x="1373139" y="3584999"/>
            <a:ext cx="2779027" cy="1942106"/>
          </a:xfrm>
          <a:prstGeom prst="bentConnector2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3498666" y="3497425"/>
            <a:ext cx="2204975" cy="103549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solidFill>
                  <a:schemeClr val="tx1"/>
                </a:solidFill>
              </a:rPr>
              <a:t>ToBI</a:t>
            </a:r>
            <a:r>
              <a:rPr lang="en-US" sz="2000" dirty="0" smtClean="0">
                <a:solidFill>
                  <a:schemeClr val="tx1"/>
                </a:solidFill>
              </a:rPr>
              <a:t> Annotation Specific Classifier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102" name="Elbow Connector 101"/>
          <p:cNvCxnSpPr>
            <a:stCxn id="10" idx="3"/>
            <a:endCxn id="11" idx="0"/>
          </p:cNvCxnSpPr>
          <p:nvPr/>
        </p:nvCxnSpPr>
        <p:spPr>
          <a:xfrm>
            <a:off x="5303695" y="1615290"/>
            <a:ext cx="2316305" cy="377634"/>
          </a:xfrm>
          <a:prstGeom prst="bentConnector2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5070476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Cross-Corpus Performance: BURNC → CGC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Available models</a:t>
            </a:r>
            <a:endParaRPr lang="en-US" dirty="0"/>
          </a:p>
          <a:p>
            <a:pPr lvl="1"/>
            <a:r>
              <a:rPr lang="en-US" dirty="0" smtClean="0"/>
              <a:t>Boston Directions Corpus</a:t>
            </a:r>
          </a:p>
          <a:p>
            <a:pPr lvl="2"/>
            <a:r>
              <a:rPr lang="en-US" dirty="0" smtClean="0"/>
              <a:t>Read, Spontaneous, Combined</a:t>
            </a:r>
          </a:p>
          <a:p>
            <a:pPr lvl="1"/>
            <a:r>
              <a:rPr lang="en-US" dirty="0" smtClean="0"/>
              <a:t>Boston Radio News Corpus</a:t>
            </a:r>
          </a:p>
          <a:p>
            <a:r>
              <a:rPr lang="en-US" dirty="0" smtClean="0"/>
              <a:t>Developing models for French, Italian, European and </a:t>
            </a:r>
            <a:r>
              <a:rPr lang="en-US" dirty="0" err="1" smtClean="0"/>
              <a:t>Brazillian</a:t>
            </a:r>
            <a:r>
              <a:rPr lang="en-US" dirty="0" smtClean="0"/>
              <a:t> Portuguese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114</a:t>
            </a:fld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885648"/>
              </p:ext>
            </p:extLst>
          </p:nvPr>
        </p:nvGraphicFramePr>
        <p:xfrm>
          <a:off x="1250464" y="1758461"/>
          <a:ext cx="6506308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57074"/>
                <a:gridCol w="2149234"/>
              </a:tblGrid>
              <a:tr h="30982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Task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Accuracy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30982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Pitch Accent Detection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73.5%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982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Pitch Accent Classification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69.78%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9824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Intonational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 Phrase Boundary Detection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90.8% (0.812 F1)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982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Phrase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Accents/Boundary Tones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35.34%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982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Intermediate Phrase Boundary Detection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86.33%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(0.181 F1)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982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Phrase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Accents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62.21%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9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Courier"/>
                <a:cs typeface="Courier"/>
              </a:rPr>
              <a:t>Region</a:t>
            </a:r>
            <a:r>
              <a:rPr lang="en-US" dirty="0" smtClean="0"/>
              <a:t> 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1117357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High level abstraction of a time defined region.</a:t>
            </a:r>
          </a:p>
          <a:p>
            <a:r>
              <a:rPr lang="en-US" dirty="0" smtClean="0"/>
              <a:t>Can hang arbitrary “attributes” off of it.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3199" y="2403231"/>
            <a:ext cx="8880475" cy="3293209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public class Region implements </a:t>
            </a:r>
            <a:r>
              <a:rPr lang="en-US" sz="1600" dirty="0" err="1">
                <a:latin typeface="Courier"/>
                <a:cs typeface="Courier"/>
              </a:rPr>
              <a:t>Serializable</a:t>
            </a:r>
            <a:r>
              <a:rPr lang="en-US" sz="1600" dirty="0">
                <a:latin typeface="Courier"/>
                <a:cs typeface="Courier"/>
              </a:rPr>
              <a:t> {</a:t>
            </a:r>
          </a:p>
          <a:p>
            <a:r>
              <a:rPr lang="en-US" sz="1600" dirty="0">
                <a:latin typeface="Courier"/>
                <a:cs typeface="Courier"/>
              </a:rPr>
              <a:t>  private static final long </a:t>
            </a:r>
            <a:r>
              <a:rPr lang="en-US" sz="1600" dirty="0" err="1">
                <a:latin typeface="Courier"/>
                <a:cs typeface="Courier"/>
              </a:rPr>
              <a:t>serialVersionUID</a:t>
            </a:r>
            <a:r>
              <a:rPr lang="en-US" sz="1600" dirty="0">
                <a:latin typeface="Courier"/>
                <a:cs typeface="Courier"/>
              </a:rPr>
              <a:t> = 6410344724558496468L;</a:t>
            </a:r>
          </a:p>
          <a:p>
            <a:r>
              <a:rPr lang="en-US" sz="1600" dirty="0">
                <a:latin typeface="Courier"/>
                <a:cs typeface="Courier"/>
              </a:rPr>
              <a:t>  private double start;  // the start time</a:t>
            </a:r>
          </a:p>
          <a:p>
            <a:r>
              <a:rPr lang="en-US" sz="1600" dirty="0">
                <a:latin typeface="Courier"/>
                <a:cs typeface="Courier"/>
              </a:rPr>
              <a:t>  private double end;    // the end time</a:t>
            </a:r>
          </a:p>
          <a:p>
            <a:r>
              <a:rPr lang="en-US" sz="1600" dirty="0">
                <a:latin typeface="Courier"/>
                <a:cs typeface="Courier"/>
              </a:rPr>
              <a:t>  private String label;  // an optional label for the region.  </a:t>
            </a:r>
            <a:endParaRPr lang="en-US" sz="1600" dirty="0" smtClean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                       // For </a:t>
            </a:r>
            <a:r>
              <a:rPr lang="en-US" sz="1600" dirty="0">
                <a:latin typeface="Courier"/>
                <a:cs typeface="Courier"/>
              </a:rPr>
              <a:t>words, this is typically the </a:t>
            </a:r>
            <a:endParaRPr lang="en-US" sz="1600" dirty="0" smtClean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                       // orthography </a:t>
            </a:r>
            <a:r>
              <a:rPr lang="en-US" sz="1600" dirty="0">
                <a:latin typeface="Courier"/>
                <a:cs typeface="Courier"/>
              </a:rPr>
              <a:t>of </a:t>
            </a:r>
            <a:r>
              <a:rPr lang="en-US" sz="1600" dirty="0" smtClean="0">
                <a:latin typeface="Courier"/>
                <a:cs typeface="Courier"/>
              </a:rPr>
              <a:t>the word</a:t>
            </a:r>
          </a:p>
          <a:p>
            <a:r>
              <a:rPr lang="en-US" sz="1600" dirty="0" smtClean="0">
                <a:latin typeface="Courier"/>
                <a:cs typeface="Courier"/>
              </a:rPr>
              <a:t>  private </a:t>
            </a:r>
            <a:r>
              <a:rPr lang="en-US" sz="1600" dirty="0">
                <a:latin typeface="Courier"/>
                <a:cs typeface="Courier"/>
              </a:rPr>
              <a:t>String file;   // an optional field to store the path to the </a:t>
            </a:r>
            <a:endParaRPr lang="en-US" sz="1600" dirty="0" smtClean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                       // source </a:t>
            </a:r>
            <a:r>
              <a:rPr lang="en-US" sz="1600" dirty="0">
                <a:latin typeface="Courier"/>
                <a:cs typeface="Courier"/>
              </a:rPr>
              <a:t>file for the region.</a:t>
            </a:r>
          </a:p>
          <a:p>
            <a:r>
              <a:rPr lang="en-US" sz="1600" dirty="0">
                <a:latin typeface="Courier"/>
                <a:cs typeface="Courier"/>
              </a:rPr>
              <a:t>  private Map&lt;String, Object&gt; attributes;  // a collection of </a:t>
            </a:r>
            <a:endParaRPr lang="en-US" sz="1600" dirty="0" smtClean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                                         // attributes associated </a:t>
            </a:r>
          </a:p>
          <a:p>
            <a:r>
              <a:rPr lang="en-US" sz="1600" dirty="0" smtClean="0">
                <a:latin typeface="Courier"/>
                <a:cs typeface="Courier"/>
              </a:rPr>
              <a:t>                                           // with </a:t>
            </a:r>
            <a:r>
              <a:rPr lang="en-US" sz="1600" dirty="0">
                <a:latin typeface="Courier"/>
                <a:cs typeface="Courier"/>
              </a:rPr>
              <a:t>the region.</a:t>
            </a:r>
          </a:p>
          <a:p>
            <a:r>
              <a:rPr lang="en-US" sz="1600" dirty="0" smtClean="0">
                <a:latin typeface="Courier"/>
                <a:cs typeface="Courier"/>
              </a:rPr>
              <a:t>}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22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Feature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Courier"/>
                <a:cs typeface="Courier"/>
              </a:rPr>
              <a:t>FeatureExtractor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smtClean="0"/>
              <a:t>objects are registered with </a:t>
            </a:r>
            <a:r>
              <a:rPr lang="en-US" dirty="0" err="1" smtClean="0"/>
              <a:t>AuToBI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These describe which features they extract and which they depend on.</a:t>
            </a:r>
          </a:p>
          <a:p>
            <a:r>
              <a:rPr lang="en-US" dirty="0" err="1" smtClean="0">
                <a:latin typeface="Courier"/>
                <a:cs typeface="Courier"/>
              </a:rPr>
              <a:t>FeatureSet</a:t>
            </a:r>
            <a:r>
              <a:rPr lang="en-US" dirty="0" smtClean="0"/>
              <a:t> objects describe the requested features for a classification task.</a:t>
            </a:r>
          </a:p>
          <a:p>
            <a:r>
              <a:rPr lang="en-US" dirty="0" err="1" smtClean="0"/>
              <a:t>AuToBI</a:t>
            </a:r>
            <a:r>
              <a:rPr lang="en-US" dirty="0" smtClean="0"/>
              <a:t> only extracts necessary features.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50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Feature Registry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25231" y="1406766"/>
            <a:ext cx="2833077" cy="855785"/>
          </a:xfrm>
          <a:prstGeom prst="rect">
            <a:avLst/>
          </a:prstGeom>
          <a:solidFill>
            <a:srgbClr val="D9D9D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PitchFE</a:t>
            </a:r>
            <a:r>
              <a:rPr lang="en-US" dirty="0" smtClean="0">
                <a:solidFill>
                  <a:srgbClr val="000000"/>
                </a:solidFill>
              </a:rPr>
              <a:t/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Requires:  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Generates: “f0”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25231" y="2633782"/>
            <a:ext cx="2833077" cy="855785"/>
          </a:xfrm>
          <a:prstGeom prst="rect">
            <a:avLst/>
          </a:prstGeom>
          <a:solidFill>
            <a:srgbClr val="D9D9D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LogContourFE</a:t>
            </a:r>
            <a:r>
              <a:rPr lang="en-US" dirty="0" smtClean="0">
                <a:solidFill>
                  <a:srgbClr val="000000"/>
                </a:solidFill>
              </a:rPr>
              <a:t/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Requires:  “f0”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Generates: “logf0”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25231" y="3782644"/>
            <a:ext cx="2833077" cy="855785"/>
          </a:xfrm>
          <a:prstGeom prst="rect">
            <a:avLst/>
          </a:prstGeom>
          <a:solidFill>
            <a:srgbClr val="D9D9D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NormalizedContourFE</a:t>
            </a:r>
            <a:r>
              <a:rPr lang="en-US" dirty="0" smtClean="0">
                <a:solidFill>
                  <a:srgbClr val="000000"/>
                </a:solidFill>
              </a:rPr>
              <a:t/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Requires:  “logf0”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Generates: “norm_logf0”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5231" y="4970583"/>
            <a:ext cx="2833077" cy="1385767"/>
          </a:xfrm>
          <a:prstGeom prst="rect">
            <a:avLst/>
          </a:prstGeom>
          <a:solidFill>
            <a:srgbClr val="D9D9D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ContourFE</a:t>
            </a:r>
            <a:r>
              <a:rPr lang="en-US" dirty="0" smtClean="0">
                <a:solidFill>
                  <a:srgbClr val="000000"/>
                </a:solidFill>
              </a:rPr>
              <a:t/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sz="1400" dirty="0" smtClean="0">
                <a:solidFill>
                  <a:srgbClr val="000000"/>
                </a:solidFill>
              </a:rPr>
              <a:t>Requires:  “norm_logf0”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Generates: “norm_logf0_mean”</a:t>
            </a:r>
            <a:br>
              <a:rPr lang="en-US" sz="1400" dirty="0" smtClean="0">
                <a:solidFill>
                  <a:srgbClr val="000000"/>
                </a:solidFill>
              </a:rPr>
            </a:br>
            <a:r>
              <a:rPr lang="en-US" sz="1400" dirty="0">
                <a:solidFill>
                  <a:srgbClr val="000000"/>
                </a:solidFill>
              </a:rPr>
              <a:t>“</a:t>
            </a:r>
            <a:r>
              <a:rPr lang="en-US" sz="1400" dirty="0" smtClean="0">
                <a:solidFill>
                  <a:srgbClr val="000000"/>
                </a:solidFill>
              </a:rPr>
              <a:t>norm_logf0_max”</a:t>
            </a:r>
            <a:br>
              <a:rPr lang="en-US" sz="1400" dirty="0" smtClean="0">
                <a:solidFill>
                  <a:srgbClr val="000000"/>
                </a:solidFill>
              </a:rPr>
            </a:br>
            <a:r>
              <a:rPr lang="en-US" sz="1400" dirty="0">
                <a:solidFill>
                  <a:srgbClr val="000000"/>
                </a:solidFill>
              </a:rPr>
              <a:t>“</a:t>
            </a:r>
            <a:r>
              <a:rPr lang="en-US" sz="1400" dirty="0" smtClean="0">
                <a:solidFill>
                  <a:srgbClr val="000000"/>
                </a:solidFill>
              </a:rPr>
              <a:t>norm_logf0_min</a:t>
            </a:r>
            <a:r>
              <a:rPr lang="en-US" sz="1400" dirty="0">
                <a:solidFill>
                  <a:srgbClr val="000000"/>
                </a:solidFill>
              </a:rPr>
              <a:t>”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854869"/>
              </p:ext>
            </p:extLst>
          </p:nvPr>
        </p:nvGraphicFramePr>
        <p:xfrm>
          <a:off x="5637701" y="2448947"/>
          <a:ext cx="2822453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25232"/>
                <a:gridCol w="219722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Feature Name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logf0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norm_logf0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norm_logf0_mean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norm_logf0_max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norm_logf0_min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4" name="Straight Arrow Connector 13"/>
          <p:cNvCxnSpPr>
            <a:endCxn id="6" idx="3"/>
          </p:cNvCxnSpPr>
          <p:nvPr/>
        </p:nvCxnSpPr>
        <p:spPr>
          <a:xfrm flipH="1" flipV="1">
            <a:off x="3458308" y="1834659"/>
            <a:ext cx="2179393" cy="115472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9" idx="3"/>
          </p:cNvCxnSpPr>
          <p:nvPr/>
        </p:nvCxnSpPr>
        <p:spPr>
          <a:xfrm flipH="1" flipV="1">
            <a:off x="3458308" y="3061675"/>
            <a:ext cx="2179393" cy="4278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0" idx="3"/>
          </p:cNvCxnSpPr>
          <p:nvPr/>
        </p:nvCxnSpPr>
        <p:spPr>
          <a:xfrm flipH="1">
            <a:off x="3458308" y="3782644"/>
            <a:ext cx="2179393" cy="4278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1" idx="3"/>
          </p:cNvCxnSpPr>
          <p:nvPr/>
        </p:nvCxnSpPr>
        <p:spPr>
          <a:xfrm flipH="1">
            <a:off x="3458308" y="4210537"/>
            <a:ext cx="2179393" cy="14529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3458308" y="4474308"/>
            <a:ext cx="2179393" cy="11891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1" idx="3"/>
          </p:cNvCxnSpPr>
          <p:nvPr/>
        </p:nvCxnSpPr>
        <p:spPr>
          <a:xfrm flipH="1">
            <a:off x="3458308" y="4806462"/>
            <a:ext cx="2179393" cy="8570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942719" y="1908847"/>
            <a:ext cx="1890887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Feature Registry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01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Feature Dependency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615" y="1465384"/>
            <a:ext cx="1055077" cy="508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F0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98615" y="2321169"/>
            <a:ext cx="1055077" cy="508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Log F0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05063" y="3157415"/>
            <a:ext cx="1451586" cy="508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Normalized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Log F0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01077" y="4013197"/>
            <a:ext cx="1451586" cy="508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Context Window A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05063" y="4036643"/>
            <a:ext cx="1451586" cy="508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Context Window B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09049" y="4044458"/>
            <a:ext cx="1451586" cy="508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Context Window C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1077" y="4966674"/>
            <a:ext cx="1451586" cy="508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Mean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405063" y="4966674"/>
            <a:ext cx="1451586" cy="508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Mean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009049" y="4966674"/>
            <a:ext cx="1451586" cy="508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Mean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833086" y="1461475"/>
            <a:ext cx="1055077" cy="50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Intensity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376625" y="1461475"/>
            <a:ext cx="1310175" cy="50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Spectrum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6" idx="2"/>
            <a:endCxn id="7" idx="0"/>
          </p:cNvCxnSpPr>
          <p:nvPr/>
        </p:nvCxnSpPr>
        <p:spPr>
          <a:xfrm>
            <a:off x="3126154" y="1973384"/>
            <a:ext cx="0" cy="347785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2"/>
            <a:endCxn id="8" idx="0"/>
          </p:cNvCxnSpPr>
          <p:nvPr/>
        </p:nvCxnSpPr>
        <p:spPr>
          <a:xfrm>
            <a:off x="3126154" y="2829169"/>
            <a:ext cx="4702" cy="328246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0"/>
            <a:endCxn id="9" idx="2"/>
          </p:cNvCxnSpPr>
          <p:nvPr/>
        </p:nvCxnSpPr>
        <p:spPr>
          <a:xfrm flipV="1">
            <a:off x="1526870" y="4521197"/>
            <a:ext cx="0" cy="4454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0"/>
            <a:endCxn id="10" idx="2"/>
          </p:cNvCxnSpPr>
          <p:nvPr/>
        </p:nvCxnSpPr>
        <p:spPr>
          <a:xfrm flipV="1">
            <a:off x="3130856" y="4544643"/>
            <a:ext cx="0" cy="4220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4" idx="0"/>
            <a:endCxn id="11" idx="2"/>
          </p:cNvCxnSpPr>
          <p:nvPr/>
        </p:nvCxnSpPr>
        <p:spPr>
          <a:xfrm flipV="1">
            <a:off x="4734842" y="4552458"/>
            <a:ext cx="0" cy="4142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0"/>
            <a:endCxn id="8" idx="2"/>
          </p:cNvCxnSpPr>
          <p:nvPr/>
        </p:nvCxnSpPr>
        <p:spPr>
          <a:xfrm flipV="1">
            <a:off x="1526870" y="3665415"/>
            <a:ext cx="1603986" cy="34778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0" idx="0"/>
            <a:endCxn id="8" idx="2"/>
          </p:cNvCxnSpPr>
          <p:nvPr/>
        </p:nvCxnSpPr>
        <p:spPr>
          <a:xfrm flipV="1">
            <a:off x="3130856" y="3665415"/>
            <a:ext cx="0" cy="3712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1" idx="0"/>
          </p:cNvCxnSpPr>
          <p:nvPr/>
        </p:nvCxnSpPr>
        <p:spPr>
          <a:xfrm flipH="1" flipV="1">
            <a:off x="3130856" y="3665415"/>
            <a:ext cx="1603986" cy="3790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541477" y="2668953"/>
            <a:ext cx="1390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Feature Set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5636477" y="3203750"/>
            <a:ext cx="3226165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Mean norm log f0 </a:t>
            </a:r>
            <a:r>
              <a:rPr lang="en-US" dirty="0" err="1" smtClean="0"/>
              <a:t>contextA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Mean norm log f0 </a:t>
            </a:r>
            <a:r>
              <a:rPr lang="en-US" dirty="0" err="1" smtClean="0"/>
              <a:t>contextB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Mean norm log f0 </a:t>
            </a:r>
            <a:r>
              <a:rPr lang="en-US" dirty="0" err="1" smtClean="0"/>
              <a:t>contextC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446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66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66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66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66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99999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66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99999"/>
                                      </p:to>
                                    </p:animClr>
                                    <p:set>
                                      <p:cBhvr>
                                        <p:cTn id="8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66"/>
                                      </p:to>
                                    </p:animClr>
                                    <p:set>
                                      <p:cBhvr>
                                        <p:cTn id="8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9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99999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99999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99999"/>
                                      </p:to>
                                    </p:animClr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99999"/>
                                      </p:to>
                                    </p:animClr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631851" y="1896245"/>
            <a:ext cx="3451824" cy="6155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there’s ALSO some SHOPPING</a:t>
            </a:r>
          </a:p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BDC h1s9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Prosodic Prominence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Terms</a:t>
            </a:r>
            <a:r>
              <a:rPr lang="en-US" dirty="0" smtClean="0"/>
              <a:t>: Prominence, emphasis, </a:t>
            </a:r>
            <a:br>
              <a:rPr lang="en-US" dirty="0" smtClean="0"/>
            </a:br>
            <a:r>
              <a:rPr lang="en-US" dirty="0" smtClean="0"/>
              <a:t>[pitch</a:t>
            </a:r>
            <a:r>
              <a:rPr lang="en-US" dirty="0"/>
              <a:t>]</a:t>
            </a:r>
            <a:r>
              <a:rPr lang="en-US" dirty="0" smtClean="0"/>
              <a:t> accent, stress.</a:t>
            </a:r>
          </a:p>
          <a:p>
            <a:r>
              <a:rPr lang="en-US" dirty="0" smtClean="0"/>
              <a:t>Prominence is an acoustic excursion use to make a word or syllable “stand out” from its surroundings</a:t>
            </a:r>
          </a:p>
          <a:p>
            <a:r>
              <a:rPr lang="en-US" dirty="0"/>
              <a:t>U</a:t>
            </a:r>
            <a:r>
              <a:rPr lang="en-US" dirty="0" smtClean="0"/>
              <a:t>sed to draw a listeners attention to some quality of an utterance.</a:t>
            </a:r>
          </a:p>
          <a:p>
            <a:pPr lvl="1"/>
            <a:r>
              <a:rPr lang="en-US" dirty="0" smtClean="0"/>
              <a:t>Topic, Contrast, Focus, Information Status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pic>
        <p:nvPicPr>
          <p:cNvPr id="6" name="h1s9-prom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2191577"/>
            <a:ext cx="320221" cy="32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793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Classifier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2426434"/>
          </a:xfrm>
        </p:spPr>
        <p:txBody>
          <a:bodyPr/>
          <a:lstStyle/>
          <a:p>
            <a:r>
              <a:rPr lang="en-US" dirty="0" smtClean="0"/>
              <a:t>Built-in </a:t>
            </a:r>
            <a:r>
              <a:rPr lang="en-US" dirty="0" err="1" smtClean="0"/>
              <a:t>weka</a:t>
            </a:r>
            <a:r>
              <a:rPr lang="en-US" dirty="0" smtClean="0"/>
              <a:t> integration</a:t>
            </a:r>
            <a:endParaRPr lang="en-US" dirty="0"/>
          </a:p>
          <a:p>
            <a:r>
              <a:rPr lang="en-US" dirty="0" smtClean="0"/>
              <a:t>Any classifier available in </a:t>
            </a:r>
            <a:r>
              <a:rPr lang="en-US" dirty="0" err="1" smtClean="0"/>
              <a:t>weka</a:t>
            </a:r>
            <a:r>
              <a:rPr lang="en-US" dirty="0" smtClean="0"/>
              <a:t> can be used with a one-line change to </a:t>
            </a:r>
            <a:r>
              <a:rPr lang="en-US" dirty="0" err="1" smtClean="0"/>
              <a:t>AuToBI’s</a:t>
            </a:r>
            <a:r>
              <a:rPr lang="en-US" dirty="0" smtClean="0"/>
              <a:t> internals.</a:t>
            </a:r>
          </a:p>
          <a:p>
            <a:r>
              <a:rPr lang="en-US" dirty="0" smtClean="0"/>
              <a:t>Preliminary integration of </a:t>
            </a:r>
            <a:r>
              <a:rPr lang="en-US" dirty="0" err="1" smtClean="0">
                <a:latin typeface="Courier"/>
                <a:cs typeface="Courier"/>
              </a:rPr>
              <a:t>liblinear</a:t>
            </a:r>
            <a:endParaRPr lang="en-US" dirty="0" smtClean="0">
              <a:latin typeface="Courier"/>
              <a:cs typeface="Courier"/>
            </a:endParaRP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119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3200" y="3671669"/>
            <a:ext cx="8311289" cy="584776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latin typeface="Courier"/>
                <a:cs typeface="Courier"/>
              </a:rPr>
              <a:t>AuToBIClassifier</a:t>
            </a:r>
            <a:r>
              <a:rPr lang="en-US" sz="1600" dirty="0" smtClean="0">
                <a:latin typeface="Courier"/>
                <a:cs typeface="Courier"/>
              </a:rPr>
              <a:t> classifier = new </a:t>
            </a:r>
            <a:r>
              <a:rPr lang="en-US" sz="1600" dirty="0" err="1" smtClean="0">
                <a:latin typeface="Courier"/>
                <a:cs typeface="Courier"/>
              </a:rPr>
              <a:t>WekaClassifier</a:t>
            </a:r>
            <a:r>
              <a:rPr lang="en-US" sz="1600" dirty="0" smtClean="0">
                <a:latin typeface="Courier"/>
                <a:cs typeface="Courier"/>
              </a:rPr>
              <a:t>(new Logistic());</a:t>
            </a:r>
          </a:p>
          <a:p>
            <a:r>
              <a:rPr lang="en-US" sz="1600" dirty="0" err="1" smtClean="0">
                <a:latin typeface="Courier"/>
                <a:cs typeface="Courier"/>
              </a:rPr>
              <a:t>classifier.train</a:t>
            </a:r>
            <a:r>
              <a:rPr lang="en-US" sz="1600" dirty="0" smtClean="0">
                <a:latin typeface="Courier"/>
                <a:cs typeface="Courier"/>
              </a:rPr>
              <a:t>(</a:t>
            </a:r>
            <a:r>
              <a:rPr lang="en-US" sz="1600" dirty="0" err="1" smtClean="0">
                <a:latin typeface="Courier"/>
                <a:cs typeface="Courier"/>
              </a:rPr>
              <a:t>feature_set</a:t>
            </a:r>
            <a:r>
              <a:rPr lang="en-US" sz="1600" dirty="0" smtClean="0">
                <a:latin typeface="Courier"/>
                <a:cs typeface="Courier"/>
              </a:rPr>
              <a:t>);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3200" y="4879146"/>
            <a:ext cx="7695636" cy="584776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latin typeface="Courier"/>
                <a:cs typeface="Courier"/>
              </a:rPr>
              <a:t>AuToBIClassifier</a:t>
            </a:r>
            <a:r>
              <a:rPr lang="en-US" sz="1600" dirty="0" smtClean="0">
                <a:latin typeface="Courier"/>
                <a:cs typeface="Courier"/>
              </a:rPr>
              <a:t> classifier = new </a:t>
            </a:r>
            <a:r>
              <a:rPr lang="en-US" sz="1600" dirty="0" err="1" smtClean="0">
                <a:latin typeface="Courier"/>
                <a:cs typeface="Courier"/>
              </a:rPr>
              <a:t>WekaClassifier</a:t>
            </a:r>
            <a:r>
              <a:rPr lang="en-US" sz="1600" dirty="0" smtClean="0">
                <a:latin typeface="Courier"/>
                <a:cs typeface="Courier"/>
              </a:rPr>
              <a:t>(new SMO());</a:t>
            </a:r>
          </a:p>
          <a:p>
            <a:r>
              <a:rPr lang="en-US" sz="1600" dirty="0" err="1" smtClean="0">
                <a:latin typeface="Courier"/>
                <a:cs typeface="Courier"/>
              </a:rPr>
              <a:t>classifier.train</a:t>
            </a:r>
            <a:r>
              <a:rPr lang="en-US" sz="1600" dirty="0" smtClean="0">
                <a:latin typeface="Courier"/>
                <a:cs typeface="Courier"/>
              </a:rPr>
              <a:t>(</a:t>
            </a:r>
            <a:r>
              <a:rPr lang="en-US" sz="1600" dirty="0" err="1" smtClean="0">
                <a:latin typeface="Courier"/>
                <a:cs typeface="Courier"/>
              </a:rPr>
              <a:t>feature_set</a:t>
            </a:r>
            <a:r>
              <a:rPr lang="en-US" sz="1600" dirty="0" smtClean="0">
                <a:latin typeface="Courier"/>
                <a:cs typeface="Courier"/>
              </a:rPr>
              <a:t>);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91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as an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113689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Using different Features:</a:t>
            </a:r>
          </a:p>
          <a:p>
            <a:pPr lvl="1"/>
            <a:r>
              <a:rPr lang="en-US" dirty="0" smtClean="0"/>
              <a:t>Modify the </a:t>
            </a:r>
            <a:r>
              <a:rPr lang="en-US" dirty="0" err="1" smtClean="0">
                <a:latin typeface="Courier"/>
                <a:cs typeface="Courier"/>
              </a:rPr>
              <a:t>required_features</a:t>
            </a:r>
            <a:r>
              <a:rPr lang="en-US" dirty="0" smtClean="0"/>
              <a:t> list on a </a:t>
            </a:r>
            <a:r>
              <a:rPr lang="en-US" dirty="0" err="1" smtClean="0">
                <a:latin typeface="Courier"/>
                <a:cs typeface="Courier"/>
              </a:rPr>
              <a:t>FeatureSet</a:t>
            </a:r>
            <a:endParaRPr lang="en-US" dirty="0">
              <a:latin typeface="Courier"/>
              <a:cs typeface="Courier"/>
            </a:endParaRP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42276" y="2383693"/>
            <a:ext cx="8680681" cy="4339649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ourier"/>
                <a:cs typeface="Courier"/>
              </a:rPr>
              <a:t>public class </a:t>
            </a:r>
            <a:r>
              <a:rPr lang="en-US" sz="1200" dirty="0" err="1">
                <a:latin typeface="Courier"/>
                <a:cs typeface="Courier"/>
              </a:rPr>
              <a:t>PitchAccentClassificationFeatureSet</a:t>
            </a:r>
            <a:r>
              <a:rPr lang="en-US" sz="1200" dirty="0">
                <a:latin typeface="Courier"/>
                <a:cs typeface="Courier"/>
              </a:rPr>
              <a:t> extends </a:t>
            </a:r>
            <a:r>
              <a:rPr lang="en-US" sz="1200" dirty="0" err="1">
                <a:latin typeface="Courier"/>
                <a:cs typeface="Courier"/>
              </a:rPr>
              <a:t>FeatureSet</a:t>
            </a:r>
            <a:r>
              <a:rPr lang="en-US" sz="1200" dirty="0">
                <a:latin typeface="Courier"/>
                <a:cs typeface="Courier"/>
              </a:rPr>
              <a:t> {</a:t>
            </a:r>
          </a:p>
          <a:p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 /**</a:t>
            </a:r>
          </a:p>
          <a:p>
            <a:r>
              <a:rPr lang="en-US" sz="1200" dirty="0">
                <a:latin typeface="Courier"/>
                <a:cs typeface="Courier"/>
              </a:rPr>
              <a:t>   * Constructs a new </a:t>
            </a:r>
            <a:r>
              <a:rPr lang="en-US" sz="1200" dirty="0" err="1">
                <a:latin typeface="Courier"/>
                <a:cs typeface="Courier"/>
              </a:rPr>
              <a:t>PitchAccentClassificationFeatureSet</a:t>
            </a:r>
            <a:r>
              <a:rPr lang="en-US" sz="1200" dirty="0">
                <a:latin typeface="Courier"/>
                <a:cs typeface="Courier"/>
              </a:rPr>
              <a:t>.</a:t>
            </a:r>
          </a:p>
          <a:p>
            <a:r>
              <a:rPr lang="en-US" sz="1200" dirty="0">
                <a:latin typeface="Courier"/>
                <a:cs typeface="Courier"/>
              </a:rPr>
              <a:t>   */</a:t>
            </a:r>
          </a:p>
          <a:p>
            <a:r>
              <a:rPr lang="en-US" sz="1200" dirty="0">
                <a:latin typeface="Courier"/>
                <a:cs typeface="Courier"/>
              </a:rPr>
              <a:t>  public </a:t>
            </a:r>
            <a:r>
              <a:rPr lang="en-US" sz="1200" dirty="0" err="1">
                <a:latin typeface="Courier"/>
                <a:cs typeface="Courier"/>
              </a:rPr>
              <a:t>PitchAccentClassificationFeatureSet</a:t>
            </a:r>
            <a:r>
              <a:rPr lang="en-US" sz="1200" dirty="0">
                <a:latin typeface="Courier"/>
                <a:cs typeface="Courier"/>
              </a:rPr>
              <a:t>() {</a:t>
            </a:r>
          </a:p>
          <a:p>
            <a:r>
              <a:rPr lang="en-US" sz="1200" dirty="0">
                <a:latin typeface="Courier"/>
                <a:cs typeface="Courier"/>
              </a:rPr>
              <a:t>    super();</a:t>
            </a:r>
          </a:p>
          <a:p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   </a:t>
            </a:r>
            <a:r>
              <a:rPr lang="en-US" sz="1200" dirty="0" err="1">
                <a:latin typeface="Courier"/>
                <a:cs typeface="Courier"/>
              </a:rPr>
              <a:t>required_features.add</a:t>
            </a:r>
            <a:r>
              <a:rPr lang="en-US" sz="1200" dirty="0">
                <a:latin typeface="Courier"/>
                <a:cs typeface="Courier"/>
              </a:rPr>
              <a:t>("</a:t>
            </a:r>
            <a:r>
              <a:rPr lang="en-US" sz="1200" dirty="0" err="1">
                <a:latin typeface="Courier"/>
                <a:cs typeface="Courier"/>
              </a:rPr>
              <a:t>duration__duration</a:t>
            </a:r>
            <a:r>
              <a:rPr lang="en-US" sz="1200" dirty="0">
                <a:latin typeface="Courier"/>
                <a:cs typeface="Courier"/>
              </a:rPr>
              <a:t>");</a:t>
            </a:r>
          </a:p>
          <a:p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   for (String acoustic : new String[]{"f0", "I"}) {</a:t>
            </a:r>
          </a:p>
          <a:p>
            <a:r>
              <a:rPr lang="en-US" sz="1200" dirty="0">
                <a:latin typeface="Courier"/>
                <a:cs typeface="Courier"/>
              </a:rPr>
              <a:t>      for (String norm : new String[]{"", "norm_"}) {</a:t>
            </a:r>
          </a:p>
          <a:p>
            <a:r>
              <a:rPr lang="en-US" sz="1200" dirty="0">
                <a:latin typeface="Courier"/>
                <a:cs typeface="Courier"/>
              </a:rPr>
              <a:t>        for (String slope : new String[]{"", "delta_"}) {</a:t>
            </a:r>
          </a:p>
          <a:p>
            <a:r>
              <a:rPr lang="en-US" sz="1200" dirty="0">
                <a:latin typeface="Courier"/>
                <a:cs typeface="Courier"/>
              </a:rPr>
              <a:t>          for (String </a:t>
            </a:r>
            <a:r>
              <a:rPr lang="en-US" sz="1200" dirty="0" err="1">
                <a:latin typeface="Courier"/>
                <a:cs typeface="Courier"/>
              </a:rPr>
              <a:t>agg</a:t>
            </a:r>
            <a:r>
              <a:rPr lang="en-US" sz="1200" dirty="0">
                <a:latin typeface="Courier"/>
                <a:cs typeface="Courier"/>
              </a:rPr>
              <a:t> : new String[]{"max", "mean", "</a:t>
            </a:r>
            <a:r>
              <a:rPr lang="en-US" sz="1200" dirty="0" err="1">
                <a:latin typeface="Courier"/>
                <a:cs typeface="Courier"/>
              </a:rPr>
              <a:t>stdev</a:t>
            </a:r>
            <a:r>
              <a:rPr lang="en-US" sz="1200" dirty="0">
                <a:latin typeface="Courier"/>
                <a:cs typeface="Courier"/>
              </a:rPr>
              <a:t>", "</a:t>
            </a:r>
            <a:r>
              <a:rPr lang="en-US" sz="1200" dirty="0" err="1">
                <a:latin typeface="Courier"/>
                <a:cs typeface="Courier"/>
              </a:rPr>
              <a:t>zMax</a:t>
            </a:r>
            <a:r>
              <a:rPr lang="en-US" sz="1200" dirty="0">
                <a:latin typeface="Courier"/>
                <a:cs typeface="Courier"/>
              </a:rPr>
              <a:t>"}) {</a:t>
            </a:r>
          </a:p>
          <a:p>
            <a:r>
              <a:rPr lang="en-US" sz="1200" dirty="0">
                <a:latin typeface="Courier"/>
                <a:cs typeface="Courier"/>
              </a:rPr>
              <a:t>            </a:t>
            </a:r>
            <a:r>
              <a:rPr lang="en-US" sz="1200" dirty="0" err="1">
                <a:latin typeface="Courier"/>
                <a:cs typeface="Courier"/>
              </a:rPr>
              <a:t>required_features.add</a:t>
            </a:r>
            <a:r>
              <a:rPr lang="en-US" sz="1200" dirty="0">
                <a:latin typeface="Courier"/>
                <a:cs typeface="Courier"/>
              </a:rPr>
              <a:t>(slope + norm + acoustic + "_</a:t>
            </a:r>
            <a:r>
              <a:rPr lang="en-US" sz="1200" dirty="0" err="1">
                <a:latin typeface="Courier"/>
                <a:cs typeface="Courier"/>
              </a:rPr>
              <a:t>pseudosyllable</a:t>
            </a:r>
            <a:r>
              <a:rPr lang="en-US" sz="1200" dirty="0">
                <a:latin typeface="Courier"/>
                <a:cs typeface="Courier"/>
              </a:rPr>
              <a:t>" + "__" + </a:t>
            </a:r>
            <a:r>
              <a:rPr lang="en-US" sz="1200" dirty="0" err="1">
                <a:latin typeface="Courier"/>
                <a:cs typeface="Courier"/>
              </a:rPr>
              <a:t>agg</a:t>
            </a:r>
            <a:r>
              <a:rPr lang="en-US" sz="1200" dirty="0">
                <a:latin typeface="Courier"/>
                <a:cs typeface="Courier"/>
              </a:rPr>
              <a:t>);</a:t>
            </a:r>
          </a:p>
          <a:p>
            <a:r>
              <a:rPr lang="en-US" sz="1200" dirty="0">
                <a:latin typeface="Courier"/>
                <a:cs typeface="Courier"/>
              </a:rPr>
              <a:t>          }</a:t>
            </a:r>
          </a:p>
          <a:p>
            <a:r>
              <a:rPr lang="en-US" sz="1200" dirty="0">
                <a:latin typeface="Courier"/>
                <a:cs typeface="Courier"/>
              </a:rPr>
              <a:t>        }</a:t>
            </a:r>
          </a:p>
          <a:p>
            <a:r>
              <a:rPr lang="en-US" sz="1200" dirty="0">
                <a:latin typeface="Courier"/>
                <a:cs typeface="Courier"/>
              </a:rPr>
              <a:t>      }</a:t>
            </a:r>
          </a:p>
          <a:p>
            <a:r>
              <a:rPr lang="en-US" sz="1200" dirty="0">
                <a:latin typeface="Courier"/>
                <a:cs typeface="Courier"/>
              </a:rPr>
              <a:t>    }</a:t>
            </a:r>
          </a:p>
          <a:p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   </a:t>
            </a:r>
            <a:r>
              <a:rPr lang="en-US" sz="1200" dirty="0" err="1">
                <a:latin typeface="Courier"/>
                <a:cs typeface="Courier"/>
              </a:rPr>
              <a:t>class_attribute</a:t>
            </a:r>
            <a:r>
              <a:rPr lang="en-US" sz="1200" dirty="0">
                <a:latin typeface="Courier"/>
                <a:cs typeface="Courier"/>
              </a:rPr>
              <a:t> = "</a:t>
            </a:r>
            <a:r>
              <a:rPr lang="en-US" sz="1200" dirty="0" err="1">
                <a:latin typeface="Courier"/>
                <a:cs typeface="Courier"/>
              </a:rPr>
              <a:t>nominal_PitchAccentType</a:t>
            </a:r>
            <a:r>
              <a:rPr lang="en-US" sz="1200" dirty="0">
                <a:latin typeface="Courier"/>
                <a:cs typeface="Courier"/>
              </a:rPr>
              <a:t>";</a:t>
            </a:r>
          </a:p>
          <a:p>
            <a:r>
              <a:rPr lang="en-US" sz="1200" dirty="0">
                <a:latin typeface="Courier"/>
                <a:cs typeface="Courier"/>
              </a:rPr>
              <a:t>  }</a:t>
            </a:r>
          </a:p>
          <a:p>
            <a:r>
              <a:rPr lang="en-US" sz="1200" dirty="0">
                <a:latin typeface="Courier"/>
                <a:cs typeface="Courier"/>
              </a:rPr>
              <a:t>}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032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as an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1136895"/>
          </a:xfrm>
        </p:spPr>
        <p:txBody>
          <a:bodyPr/>
          <a:lstStyle/>
          <a:p>
            <a:r>
              <a:rPr lang="en-US" dirty="0" smtClean="0"/>
              <a:t>Extending </a:t>
            </a:r>
            <a:r>
              <a:rPr lang="en-US" dirty="0" err="1" smtClean="0"/>
              <a:t>AuToBI</a:t>
            </a:r>
            <a:r>
              <a:rPr lang="en-US" dirty="0" smtClean="0"/>
              <a:t> with other feature extractors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3200" y="5490308"/>
            <a:ext cx="8218942" cy="6463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urier"/>
                <a:cs typeface="Courier"/>
              </a:rPr>
              <a:t>AuToBI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autobi</a:t>
            </a:r>
            <a:r>
              <a:rPr lang="en-US" dirty="0" smtClean="0">
                <a:latin typeface="Courier"/>
                <a:cs typeface="Courier"/>
              </a:rPr>
              <a:t> = new </a:t>
            </a:r>
            <a:r>
              <a:rPr lang="en-US" dirty="0" err="1" smtClean="0">
                <a:latin typeface="Courier"/>
                <a:cs typeface="Courier"/>
              </a:rPr>
              <a:t>AuToBI</a:t>
            </a:r>
            <a:r>
              <a:rPr lang="en-US" dirty="0" smtClean="0">
                <a:latin typeface="Courier"/>
                <a:cs typeface="Courier"/>
              </a:rPr>
              <a:t>();</a:t>
            </a:r>
          </a:p>
          <a:p>
            <a:r>
              <a:rPr lang="en-US" dirty="0" err="1" smtClean="0">
                <a:latin typeface="Courier"/>
                <a:cs typeface="Courier"/>
              </a:rPr>
              <a:t>autobi.registerFeatureExtractor</a:t>
            </a:r>
            <a:r>
              <a:rPr lang="en-US" dirty="0" smtClean="0">
                <a:latin typeface="Courier"/>
                <a:cs typeface="Courier"/>
              </a:rPr>
              <a:t>(new </a:t>
            </a:r>
            <a:r>
              <a:rPr lang="en-US" dirty="0" err="1" smtClean="0">
                <a:latin typeface="Courier"/>
                <a:cs typeface="Courier"/>
              </a:rPr>
              <a:t>MyFeatureExtractor</a:t>
            </a:r>
            <a:r>
              <a:rPr lang="en-US" dirty="0" smtClean="0">
                <a:latin typeface="Courier"/>
                <a:cs typeface="Courier"/>
              </a:rPr>
              <a:t>());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3169" y="2477477"/>
            <a:ext cx="7664854" cy="258532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public abstract class </a:t>
            </a:r>
            <a:r>
              <a:rPr lang="en-US" dirty="0" err="1">
                <a:latin typeface="Courier"/>
                <a:cs typeface="Courier"/>
              </a:rPr>
              <a:t>FeatureExtractor</a:t>
            </a:r>
            <a:r>
              <a:rPr lang="en-US" dirty="0">
                <a:latin typeface="Courier"/>
                <a:cs typeface="Courier"/>
              </a:rPr>
              <a:t> {</a:t>
            </a:r>
          </a:p>
          <a:p>
            <a:r>
              <a:rPr lang="en-US" dirty="0">
                <a:latin typeface="Courier"/>
                <a:cs typeface="Courier"/>
              </a:rPr>
              <a:t>  protected List&lt;String&gt; </a:t>
            </a:r>
            <a:r>
              <a:rPr lang="en-US" dirty="0" err="1">
                <a:latin typeface="Courier"/>
                <a:cs typeface="Courier"/>
              </a:rPr>
              <a:t>extracted_features</a:t>
            </a:r>
            <a:r>
              <a:rPr lang="en-US" dirty="0">
                <a:latin typeface="Courier"/>
                <a:cs typeface="Courier"/>
              </a:rPr>
              <a:t>; 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protected </a:t>
            </a:r>
            <a:r>
              <a:rPr lang="en-US" dirty="0">
                <a:latin typeface="Courier"/>
                <a:cs typeface="Courier"/>
              </a:rPr>
              <a:t>Set&lt;String&gt; </a:t>
            </a:r>
            <a:r>
              <a:rPr lang="en-US" dirty="0" err="1">
                <a:latin typeface="Courier"/>
                <a:cs typeface="Courier"/>
              </a:rPr>
              <a:t>required_features</a:t>
            </a:r>
            <a:r>
              <a:rPr lang="en-US" dirty="0">
                <a:latin typeface="Courier"/>
                <a:cs typeface="Courier"/>
              </a:rPr>
              <a:t>;  </a:t>
            </a:r>
          </a:p>
          <a:p>
            <a:r>
              <a:rPr lang="en-US" dirty="0">
                <a:latin typeface="Courier"/>
                <a:cs typeface="Courier"/>
              </a:rPr>
              <a:t>  /**</a:t>
            </a:r>
          </a:p>
          <a:p>
            <a:r>
              <a:rPr lang="en-US" dirty="0">
                <a:latin typeface="Courier"/>
                <a:cs typeface="Courier"/>
              </a:rPr>
              <a:t>   * Extracts the registered features for each region.</a:t>
            </a:r>
          </a:p>
          <a:p>
            <a:r>
              <a:rPr lang="en-US" dirty="0" smtClean="0">
                <a:latin typeface="Courier"/>
                <a:cs typeface="Courier"/>
              </a:rPr>
              <a:t>   *</a:t>
            </a:r>
            <a:r>
              <a:rPr lang="en-US" dirty="0">
                <a:latin typeface="Courier"/>
                <a:cs typeface="Courier"/>
              </a:rPr>
              <a:t>/</a:t>
            </a:r>
          </a:p>
          <a:p>
            <a:r>
              <a:rPr lang="en-US" dirty="0">
                <a:latin typeface="Courier"/>
                <a:cs typeface="Courier"/>
              </a:rPr>
              <a:t>  public abstract void </a:t>
            </a:r>
            <a:r>
              <a:rPr lang="en-US" dirty="0" err="1">
                <a:latin typeface="Courier"/>
                <a:cs typeface="Courier"/>
              </a:rPr>
              <a:t>extractFeatures</a:t>
            </a:r>
            <a:r>
              <a:rPr lang="en-US" dirty="0">
                <a:latin typeface="Courier"/>
                <a:cs typeface="Courier"/>
              </a:rPr>
              <a:t>(List regions) 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  throws </a:t>
            </a:r>
            <a:r>
              <a:rPr lang="en-US" dirty="0" err="1">
                <a:latin typeface="Courier"/>
                <a:cs typeface="Courier"/>
              </a:rPr>
              <a:t>FeatureExtractorException</a:t>
            </a:r>
            <a:r>
              <a:rPr lang="en-US" dirty="0" smtClean="0">
                <a:latin typeface="Courier"/>
                <a:cs typeface="Courier"/>
              </a:rPr>
              <a:t>;</a:t>
            </a:r>
          </a:p>
          <a:p>
            <a:r>
              <a:rPr lang="en-US" dirty="0">
                <a:latin typeface="Courier"/>
                <a:cs typeface="Courier"/>
              </a:rPr>
              <a:t>}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1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as an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628895"/>
          </a:xfrm>
        </p:spPr>
        <p:txBody>
          <a:bodyPr/>
          <a:lstStyle/>
          <a:p>
            <a:r>
              <a:rPr lang="en-US" dirty="0" smtClean="0"/>
              <a:t>Extending </a:t>
            </a:r>
            <a:r>
              <a:rPr lang="en-US" dirty="0" err="1" smtClean="0"/>
              <a:t>AuToBI</a:t>
            </a:r>
            <a:r>
              <a:rPr lang="en-US" dirty="0" smtClean="0"/>
              <a:t> with other classifiers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3200" y="2171629"/>
            <a:ext cx="8647723" cy="3754874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public abstract class </a:t>
            </a:r>
            <a:r>
              <a:rPr lang="en-US" sz="1400" dirty="0" err="1">
                <a:latin typeface="Courier"/>
                <a:cs typeface="Courier"/>
              </a:rPr>
              <a:t>AuToBIClassifier</a:t>
            </a:r>
            <a:r>
              <a:rPr lang="en-US" sz="1400" dirty="0">
                <a:latin typeface="Courier"/>
                <a:cs typeface="Courier"/>
              </a:rPr>
              <a:t> implements </a:t>
            </a:r>
            <a:r>
              <a:rPr lang="en-US" sz="1400" dirty="0" err="1">
                <a:latin typeface="Courier"/>
                <a:cs typeface="Courier"/>
              </a:rPr>
              <a:t>Serializable</a:t>
            </a:r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{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 /**</a:t>
            </a:r>
          </a:p>
          <a:p>
            <a:r>
              <a:rPr lang="en-US" sz="1400" dirty="0">
                <a:latin typeface="Courier"/>
                <a:cs typeface="Courier"/>
              </a:rPr>
              <a:t>   * Return the normalized posterior distribution from the classifier.</a:t>
            </a:r>
          </a:p>
          <a:p>
            <a:r>
              <a:rPr lang="en-US" sz="1400" dirty="0" smtClean="0">
                <a:latin typeface="Courier"/>
                <a:cs typeface="Courier"/>
              </a:rPr>
              <a:t>   </a:t>
            </a:r>
            <a:r>
              <a:rPr lang="en-US" sz="1400" dirty="0">
                <a:latin typeface="Courier"/>
                <a:cs typeface="Courier"/>
              </a:rPr>
              <a:t>*/</a:t>
            </a:r>
          </a:p>
          <a:p>
            <a:r>
              <a:rPr lang="en-US" sz="1400" dirty="0">
                <a:latin typeface="Courier"/>
                <a:cs typeface="Courier"/>
              </a:rPr>
              <a:t>  public abstract Distribution </a:t>
            </a:r>
            <a:r>
              <a:rPr lang="en-US" sz="1400" dirty="0" err="1">
                <a:latin typeface="Courier"/>
                <a:cs typeface="Courier"/>
              </a:rPr>
              <a:t>distributionForInstance</a:t>
            </a:r>
            <a:r>
              <a:rPr lang="en-US" sz="1400" dirty="0">
                <a:latin typeface="Courier"/>
                <a:cs typeface="Courier"/>
              </a:rPr>
              <a:t>(Word </a:t>
            </a:r>
            <a:r>
              <a:rPr lang="en-US" sz="1400" dirty="0" err="1">
                <a:latin typeface="Courier"/>
                <a:cs typeface="Courier"/>
              </a:rPr>
              <a:t>testing_point</a:t>
            </a:r>
            <a:r>
              <a:rPr lang="en-US" sz="1400" dirty="0">
                <a:latin typeface="Courier"/>
                <a:cs typeface="Courier"/>
              </a:rPr>
              <a:t>) throws Exception;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 /**</a:t>
            </a:r>
          </a:p>
          <a:p>
            <a:r>
              <a:rPr lang="en-US" sz="1400" dirty="0">
                <a:latin typeface="Courier"/>
                <a:cs typeface="Courier"/>
              </a:rPr>
              <a:t>   * Train the classifier on the given </a:t>
            </a:r>
            <a:r>
              <a:rPr lang="en-US" sz="1400" dirty="0" err="1">
                <a:latin typeface="Courier"/>
                <a:cs typeface="Courier"/>
              </a:rPr>
              <a:t>FeatureSet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 smtClean="0">
                <a:latin typeface="Courier"/>
                <a:cs typeface="Courier"/>
              </a:rPr>
              <a:t>   *</a:t>
            </a:r>
            <a:r>
              <a:rPr lang="en-US" sz="1400" dirty="0">
                <a:latin typeface="Courier"/>
                <a:cs typeface="Courier"/>
              </a:rPr>
              <a:t>/</a:t>
            </a:r>
          </a:p>
          <a:p>
            <a:r>
              <a:rPr lang="en-US" sz="1400" dirty="0">
                <a:latin typeface="Courier"/>
                <a:cs typeface="Courier"/>
              </a:rPr>
              <a:t>  public abstract void train(</a:t>
            </a:r>
            <a:r>
              <a:rPr lang="en-US" sz="1400" dirty="0" err="1">
                <a:latin typeface="Courier"/>
                <a:cs typeface="Courier"/>
              </a:rPr>
              <a:t>FeatureSet</a:t>
            </a:r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err="1">
                <a:latin typeface="Courier"/>
                <a:cs typeface="Courier"/>
              </a:rPr>
              <a:t>feature_set</a:t>
            </a:r>
            <a:r>
              <a:rPr lang="en-US" sz="1400" dirty="0">
                <a:latin typeface="Courier"/>
                <a:cs typeface="Courier"/>
              </a:rPr>
              <a:t>) throws Exception;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 /**</a:t>
            </a:r>
          </a:p>
          <a:p>
            <a:r>
              <a:rPr lang="en-US" sz="1400" dirty="0">
                <a:latin typeface="Courier"/>
                <a:cs typeface="Courier"/>
              </a:rPr>
              <a:t>   * Construct and return an untrained copy of the classifier.</a:t>
            </a:r>
          </a:p>
          <a:p>
            <a:r>
              <a:rPr lang="en-US" sz="1400" dirty="0" smtClean="0">
                <a:latin typeface="Courier"/>
                <a:cs typeface="Courier"/>
              </a:rPr>
              <a:t>   *</a:t>
            </a:r>
            <a:r>
              <a:rPr lang="en-US" sz="1400" dirty="0">
                <a:latin typeface="Courier"/>
                <a:cs typeface="Courier"/>
              </a:rPr>
              <a:t>/</a:t>
            </a:r>
          </a:p>
          <a:p>
            <a:r>
              <a:rPr lang="en-US" sz="1400" dirty="0">
                <a:latin typeface="Courier"/>
                <a:cs typeface="Courier"/>
              </a:rPr>
              <a:t>  public abstract </a:t>
            </a:r>
            <a:r>
              <a:rPr lang="en-US" sz="1400" dirty="0" err="1">
                <a:latin typeface="Courier"/>
                <a:cs typeface="Courier"/>
              </a:rPr>
              <a:t>AuToBIClassifier</a:t>
            </a:r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err="1">
                <a:latin typeface="Courier"/>
                <a:cs typeface="Courier"/>
              </a:rPr>
              <a:t>newInstance</a:t>
            </a:r>
            <a:r>
              <a:rPr lang="en-US" sz="1400" dirty="0">
                <a:latin typeface="Courier"/>
                <a:cs typeface="Courier"/>
              </a:rPr>
              <a:t>()</a:t>
            </a:r>
            <a:r>
              <a:rPr lang="en-US" sz="1400" dirty="0" smtClean="0">
                <a:latin typeface="Courier"/>
                <a:cs typeface="Courier"/>
              </a:rPr>
              <a:t>;</a:t>
            </a:r>
          </a:p>
          <a:p>
            <a:r>
              <a:rPr lang="en-US" sz="1400" dirty="0">
                <a:latin typeface="Courier"/>
                <a:cs typeface="Courier"/>
              </a:rPr>
              <a:t>}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5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as an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Including </a:t>
            </a:r>
            <a:r>
              <a:rPr lang="en-US" dirty="0" err="1" smtClean="0"/>
              <a:t>AuToBI</a:t>
            </a:r>
            <a:r>
              <a:rPr lang="en-US" dirty="0" smtClean="0"/>
              <a:t> in a broader SLP pipe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/>
              <a:t>AuToBI</a:t>
            </a:r>
            <a:r>
              <a:rPr lang="en-US" dirty="0"/>
              <a:t> Region object is extensible</a:t>
            </a:r>
            <a:r>
              <a:rPr lang="en-US" dirty="0" smtClean="0"/>
              <a:t>, </a:t>
            </a:r>
            <a:r>
              <a:rPr lang="en-US" dirty="0" err="1" smtClean="0"/>
              <a:t>serializable</a:t>
            </a:r>
            <a:r>
              <a:rPr lang="en-US" dirty="0" smtClean="0"/>
              <a:t> </a:t>
            </a:r>
            <a:r>
              <a:rPr lang="en-US" dirty="0"/>
              <a:t>and very </a:t>
            </a:r>
            <a:r>
              <a:rPr lang="en-US" dirty="0" smtClean="0"/>
              <a:t>flexible.</a:t>
            </a:r>
          </a:p>
          <a:p>
            <a:pPr lvl="1"/>
            <a:r>
              <a:rPr lang="en-US" dirty="0" smtClean="0"/>
              <a:t>Can easily represent speaker turns, utterances, sentences, etc.</a:t>
            </a:r>
            <a:endParaRPr lang="en-US" dirty="0"/>
          </a:p>
          <a:p>
            <a:pPr lvl="1"/>
            <a:r>
              <a:rPr lang="en-US" dirty="0"/>
              <a:t>Sacrifices flexibility for efficiency</a:t>
            </a:r>
          </a:p>
          <a:p>
            <a:pPr lvl="2"/>
            <a:r>
              <a:rPr lang="en-US" dirty="0"/>
              <a:t>Each attribute is a key-value pair.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9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as a Web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25077"/>
            <a:ext cx="8229600" cy="380108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Very early tool</a:t>
            </a:r>
          </a:p>
          <a:p>
            <a:r>
              <a:rPr lang="en-US" dirty="0" smtClean="0"/>
              <a:t>Upload a </a:t>
            </a:r>
            <a:r>
              <a:rPr lang="en-US" dirty="0" err="1" smtClean="0"/>
              <a:t>TextGrid</a:t>
            </a:r>
            <a:r>
              <a:rPr lang="en-US" dirty="0" smtClean="0"/>
              <a:t> file and matching wav file</a:t>
            </a:r>
          </a:p>
          <a:p>
            <a:pPr lvl="1"/>
            <a:r>
              <a:rPr lang="en-US" dirty="0" smtClean="0"/>
              <a:t>Words must be marked in an interval tier named “words”</a:t>
            </a:r>
          </a:p>
          <a:p>
            <a:r>
              <a:rPr lang="en-US" dirty="0" smtClean="0"/>
              <a:t>Select a set of </a:t>
            </a:r>
            <a:r>
              <a:rPr lang="en-US" dirty="0" err="1" smtClean="0"/>
              <a:t>AuToBI</a:t>
            </a:r>
            <a:r>
              <a:rPr lang="en-US" dirty="0" smtClean="0"/>
              <a:t> Models</a:t>
            </a:r>
          </a:p>
          <a:p>
            <a:r>
              <a:rPr lang="en-US" dirty="0" smtClean="0"/>
              <a:t>Generate predictions</a:t>
            </a:r>
          </a:p>
          <a:p>
            <a:r>
              <a:rPr lang="en-US" dirty="0" smtClean="0"/>
              <a:t>Next Steps: </a:t>
            </a:r>
          </a:p>
          <a:p>
            <a:pPr lvl="1"/>
            <a:r>
              <a:rPr lang="en-US" dirty="0" smtClean="0"/>
              <a:t>User sessions</a:t>
            </a:r>
          </a:p>
          <a:p>
            <a:pPr lvl="1"/>
            <a:r>
              <a:rPr lang="en-US" dirty="0" smtClean="0"/>
              <a:t>Download of extracted features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1446691"/>
            <a:ext cx="9050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/>
                <a:cs typeface="Courier"/>
              </a:rPr>
              <a:t>http://</a:t>
            </a:r>
            <a:r>
              <a:rPr lang="en-US" sz="2400" dirty="0" smtClean="0">
                <a:latin typeface="Courier"/>
                <a:cs typeface="Courier"/>
              </a:rPr>
              <a:t>speech.cs.qc.cuny.edu:8080/</a:t>
            </a:r>
            <a:r>
              <a:rPr lang="en-US" sz="2400" dirty="0" err="1">
                <a:latin typeface="Courier"/>
                <a:cs typeface="Courier"/>
              </a:rPr>
              <a:t>AuToBIService</a:t>
            </a:r>
            <a:r>
              <a:rPr lang="en-US" sz="2400" dirty="0">
                <a:latin typeface="Courier"/>
                <a:cs typeface="Courier"/>
              </a:rPr>
              <a:t>/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37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AuToBI</a:t>
            </a:r>
            <a:r>
              <a:rPr lang="en-US" dirty="0" smtClean="0"/>
              <a:t>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Inefficiencies</a:t>
            </a:r>
          </a:p>
          <a:p>
            <a:pPr lvl="1"/>
            <a:r>
              <a:rPr lang="en-US" dirty="0" smtClean="0"/>
              <a:t>needs &gt;1G ram to run on ~5min files.</a:t>
            </a:r>
          </a:p>
          <a:p>
            <a:pPr lvl="1"/>
            <a:r>
              <a:rPr lang="en-US" dirty="0" smtClean="0"/>
              <a:t>Not yet fast enough to be used in real-time analysis.</a:t>
            </a:r>
          </a:p>
          <a:p>
            <a:r>
              <a:rPr lang="en-US" dirty="0" smtClean="0"/>
              <a:t>Each of the classification tasks are independent</a:t>
            </a:r>
          </a:p>
          <a:p>
            <a:pPr lvl="1"/>
            <a:r>
              <a:rPr lang="en-US" dirty="0" smtClean="0"/>
              <a:t>Files might not end at a phrase boundary</a:t>
            </a:r>
          </a:p>
          <a:p>
            <a:pPr lvl="1"/>
            <a:r>
              <a:rPr lang="en-US" dirty="0" smtClean="0"/>
              <a:t>Phrases may not contain any accented words</a:t>
            </a:r>
          </a:p>
          <a:p>
            <a:r>
              <a:rPr lang="en-US" dirty="0" smtClean="0"/>
              <a:t>Does not predict </a:t>
            </a:r>
            <a:r>
              <a:rPr lang="en-US" dirty="0" err="1" smtClean="0"/>
              <a:t>disfluencies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78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Next Features in </a:t>
            </a:r>
            <a:r>
              <a:rPr lang="en-US" dirty="0" err="1" smtClean="0"/>
              <a:t>AuToBI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Efficiency Improvements</a:t>
            </a:r>
          </a:p>
          <a:p>
            <a:r>
              <a:rPr lang="en-US" dirty="0" smtClean="0"/>
              <a:t>Guarantees of generating valid </a:t>
            </a:r>
            <a:r>
              <a:rPr lang="en-US" dirty="0" err="1" smtClean="0"/>
              <a:t>ToBI</a:t>
            </a:r>
            <a:r>
              <a:rPr lang="en-US" dirty="0" smtClean="0"/>
              <a:t> sequences.</a:t>
            </a:r>
          </a:p>
          <a:p>
            <a:r>
              <a:rPr lang="en-US" dirty="0" smtClean="0"/>
              <a:t>Prediction without initial word segmentation.</a:t>
            </a:r>
          </a:p>
          <a:p>
            <a:r>
              <a:rPr lang="en-US" dirty="0" smtClean="0"/>
              <a:t>Extension to languages other than English</a:t>
            </a:r>
          </a:p>
          <a:p>
            <a:endParaRPr lang="en-US" dirty="0"/>
          </a:p>
          <a:p>
            <a:r>
              <a:rPr lang="en-US" dirty="0" smtClean="0"/>
              <a:t>Feature Requests are very welcome.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Preliminary Material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[30]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Techniques for Prosodic Analysis </a:t>
            </a:r>
            <a:r>
              <a:rPr lang="en-US" sz="2400" dirty="0" smtClean="0">
                <a:solidFill>
                  <a:srgbClr val="7F7F7F"/>
                </a:solidFill>
              </a:rPr>
              <a:t>[75]</a:t>
            </a:r>
            <a:endParaRPr lang="en-US" dirty="0" smtClean="0">
              <a:solidFill>
                <a:srgbClr val="7F7F7F"/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Applications of Prosodic Analysis </a:t>
            </a:r>
            <a:r>
              <a:rPr lang="en-US" sz="2400" dirty="0" smtClean="0">
                <a:solidFill>
                  <a:srgbClr val="7F7F7F"/>
                </a:solidFill>
              </a:rPr>
              <a:t>[45]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AuToBI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for Prosodic Analysis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[30]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 smtClean="0">
              <a:solidFill>
                <a:srgbClr val="7F7F7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56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 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Prosodic Analysis Techniques</a:t>
            </a:r>
          </a:p>
          <a:p>
            <a:pPr lvl="1"/>
            <a:r>
              <a:rPr lang="en-US" dirty="0" smtClean="0"/>
              <a:t>Direct vs. Symbolic Modeling</a:t>
            </a:r>
          </a:p>
          <a:p>
            <a:pPr lvl="1"/>
            <a:r>
              <a:rPr lang="en-US" dirty="0" smtClean="0"/>
              <a:t>Acoustic Contour Modeling</a:t>
            </a:r>
          </a:p>
          <a:p>
            <a:pPr lvl="1"/>
            <a:r>
              <a:rPr lang="en-US" dirty="0" smtClean="0"/>
              <a:t>Ensemble Techniques</a:t>
            </a:r>
          </a:p>
          <a:p>
            <a:pPr lvl="1"/>
            <a:r>
              <a:rPr lang="en-US" dirty="0" smtClean="0"/>
              <a:t>Dealing with limited Data</a:t>
            </a:r>
          </a:p>
          <a:p>
            <a:r>
              <a:rPr lang="en-US" dirty="0" smtClean="0"/>
              <a:t>Prosodic Analysis Applications</a:t>
            </a:r>
          </a:p>
          <a:p>
            <a:pPr lvl="1"/>
            <a:r>
              <a:rPr lang="en-US" dirty="0" smtClean="0"/>
              <a:t>Paralinguistic and Discourse Tasks</a:t>
            </a:r>
          </a:p>
          <a:p>
            <a:pPr lvl="1"/>
            <a:r>
              <a:rPr lang="en-US" dirty="0" smtClean="0"/>
              <a:t>Segmentation</a:t>
            </a:r>
          </a:p>
          <a:p>
            <a:pPr lvl="1"/>
            <a:r>
              <a:rPr lang="en-US" dirty="0" smtClean="0"/>
              <a:t>Core NLP Tasks</a:t>
            </a:r>
          </a:p>
          <a:p>
            <a:pPr lvl="1"/>
            <a:r>
              <a:rPr lang="en-US" dirty="0" smtClean="0"/>
              <a:t>Speech Recognition</a:t>
            </a:r>
          </a:p>
          <a:p>
            <a:r>
              <a:rPr lang="en-US" dirty="0" smtClean="0"/>
              <a:t>Tools and Resources</a:t>
            </a:r>
          </a:p>
          <a:p>
            <a:pPr lvl="1"/>
            <a:r>
              <a:rPr lang="en-US" dirty="0" err="1" smtClean="0"/>
              <a:t>AuToBI</a:t>
            </a:r>
            <a:endParaRPr lang="en-US" dirty="0" smtClean="0"/>
          </a:p>
          <a:p>
            <a:pPr lvl="1"/>
            <a:r>
              <a:rPr lang="en-US" dirty="0" err="1" smtClean="0"/>
              <a:t>openSMILE</a:t>
            </a:r>
            <a:endParaRPr lang="en-US" dirty="0" smtClean="0"/>
          </a:p>
          <a:p>
            <a:pPr lvl="1"/>
            <a:r>
              <a:rPr lang="en-US" dirty="0" err="1" smtClean="0"/>
              <a:t>Reciprosody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38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631851" y="1896245"/>
            <a:ext cx="3451824" cy="6155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there’s ALSO some SHOPPING</a:t>
            </a:r>
          </a:p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BDC h1s9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Prosodic Prominence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Terms</a:t>
            </a:r>
            <a:r>
              <a:rPr lang="en-US" dirty="0" smtClean="0"/>
              <a:t>: Prominence, emphasis, </a:t>
            </a:r>
            <a:br>
              <a:rPr lang="en-US" dirty="0" smtClean="0"/>
            </a:br>
            <a:r>
              <a:rPr lang="en-US" dirty="0" smtClean="0"/>
              <a:t>[pitch</a:t>
            </a:r>
            <a:r>
              <a:rPr lang="en-US" dirty="0"/>
              <a:t>]</a:t>
            </a:r>
            <a:r>
              <a:rPr lang="en-US" dirty="0" smtClean="0"/>
              <a:t> accent, stress.</a:t>
            </a:r>
          </a:p>
          <a:p>
            <a:r>
              <a:rPr lang="en-US" dirty="0" smtClean="0"/>
              <a:t>Prominence is an acoustic excursion use to make a word or syllable “stand out” from its surroundings</a:t>
            </a:r>
          </a:p>
          <a:p>
            <a:r>
              <a:rPr lang="en-US" dirty="0"/>
              <a:t>U</a:t>
            </a:r>
            <a:r>
              <a:rPr lang="en-US" dirty="0" smtClean="0"/>
              <a:t>sed to draw a listeners attention to some quality of an utterance.</a:t>
            </a:r>
          </a:p>
          <a:p>
            <a:pPr lvl="1"/>
            <a:r>
              <a:rPr lang="en-US" dirty="0" smtClean="0"/>
              <a:t>Topic, Contrast, Focus, Information Status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pic>
        <p:nvPicPr>
          <p:cNvPr id="6" name="h1s9-prom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2191577"/>
            <a:ext cx="320221" cy="320221"/>
          </a:xfrm>
          <a:prstGeom prst="rect">
            <a:avLst/>
          </a:prstGeom>
        </p:spPr>
      </p:pic>
      <p:pic>
        <p:nvPicPr>
          <p:cNvPr id="8" name="Picture 7" descr="h1s9-prom.tif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648" y="2812723"/>
            <a:ext cx="5824152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91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Future of Prosody Research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Robust representations of prosody</a:t>
            </a:r>
          </a:p>
          <a:p>
            <a:r>
              <a:rPr lang="en-US" dirty="0" smtClean="0"/>
              <a:t>Expansion of Languages for which prosodic analysis is possible</a:t>
            </a:r>
          </a:p>
          <a:p>
            <a:r>
              <a:rPr lang="en-US" dirty="0" smtClean="0"/>
              <a:t>Speech to speech translation</a:t>
            </a:r>
          </a:p>
          <a:p>
            <a:r>
              <a:rPr lang="en-US" dirty="0" smtClean="0"/>
              <a:t>Language Identification</a:t>
            </a:r>
          </a:p>
          <a:p>
            <a:r>
              <a:rPr lang="en-US" dirty="0" smtClean="0"/>
              <a:t>Deeper and earlier integration into spoken language processing</a:t>
            </a:r>
          </a:p>
          <a:p>
            <a:pPr lvl="1"/>
            <a:r>
              <a:rPr lang="en-US" dirty="0" smtClean="0"/>
              <a:t>Deeper: more available information “rich transcription” for spoken language processing</a:t>
            </a:r>
          </a:p>
          <a:p>
            <a:pPr lvl="1"/>
            <a:r>
              <a:rPr lang="en-US" dirty="0" smtClean="0"/>
              <a:t>Earlier: Incorporation into speech recognition, parsing, language modeling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129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4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References (1/3)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130</a:t>
            </a:fld>
            <a:endParaRPr lang="en-US"/>
          </a:p>
        </p:txBody>
      </p:sp>
      <p:pic>
        <p:nvPicPr>
          <p:cNvPr id="3" name="Picture 2" descr="texshop_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99" y="1323089"/>
            <a:ext cx="4206240" cy="5081137"/>
          </a:xfrm>
          <a:prstGeom prst="rect">
            <a:avLst/>
          </a:prstGeom>
        </p:spPr>
      </p:pic>
      <p:pic>
        <p:nvPicPr>
          <p:cNvPr id="4" name="Picture 3" descr="texshop_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560" y="1323089"/>
            <a:ext cx="4206240" cy="5229684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48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References (2/3)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131</a:t>
            </a:fld>
            <a:endParaRPr lang="en-US"/>
          </a:p>
        </p:txBody>
      </p:sp>
      <p:pic>
        <p:nvPicPr>
          <p:cNvPr id="8" name="Picture 7" descr="texshop_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560" y="1217240"/>
            <a:ext cx="4206240" cy="5109882"/>
          </a:xfrm>
          <a:prstGeom prst="rect">
            <a:avLst/>
          </a:prstGeom>
        </p:spPr>
      </p:pic>
      <p:pic>
        <p:nvPicPr>
          <p:cNvPr id="3" name="Picture 2" descr="texshop_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287804"/>
            <a:ext cx="4206240" cy="5441404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3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References (3/3)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132</a:t>
            </a:fld>
            <a:endParaRPr lang="en-US"/>
          </a:p>
        </p:txBody>
      </p:sp>
      <p:pic>
        <p:nvPicPr>
          <p:cNvPr id="12" name="Picture 11" descr="texshop_ima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287804"/>
            <a:ext cx="4206240" cy="5115400"/>
          </a:xfrm>
          <a:prstGeom prst="rect">
            <a:avLst/>
          </a:prstGeom>
        </p:spPr>
      </p:pic>
      <p:pic>
        <p:nvPicPr>
          <p:cNvPr id="15" name="Picture 14" descr="texshop_im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807" y="1402638"/>
            <a:ext cx="4206240" cy="1300110"/>
          </a:xfrm>
          <a:prstGeom prst="rect">
            <a:avLst/>
          </a:prstGeom>
        </p:spPr>
      </p:pic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57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acoustic “perceived disjuncture” between words.</a:t>
            </a:r>
          </a:p>
          <a:p>
            <a:r>
              <a:rPr lang="en-US" dirty="0" smtClean="0"/>
              <a:t>Physiologically necessary – a speaker cannot produce sound indefinitely.</a:t>
            </a:r>
          </a:p>
          <a:p>
            <a:r>
              <a:rPr lang="en-US" dirty="0" smtClean="0"/>
              <a:t>Used to structure the information in an utterance, grouping words into regions.</a:t>
            </a:r>
          </a:p>
          <a:p>
            <a:pPr lvl="1"/>
            <a:r>
              <a:rPr lang="en-US" dirty="0" smtClean="0"/>
              <a:t>Phrasing structure may be related to syntactic structure.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21951" y="5516558"/>
            <a:ext cx="6916452" cy="6155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finally we will get off - - at Park Street - and get on the Red Line - - </a:t>
            </a:r>
          </a:p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BDC h1s9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Prosodic Phrasing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Interspeech</a:t>
            </a:r>
            <a:r>
              <a:rPr lang="en-US" dirty="0" smtClean="0"/>
              <a:t> 2011 Tutorial M1 - More Than Words Can Say</a:t>
            </a:r>
            <a:endParaRPr lang="en-US" dirty="0"/>
          </a:p>
        </p:txBody>
      </p:sp>
      <p:pic>
        <p:nvPicPr>
          <p:cNvPr id="8" name="h1s9-phras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30631" y="5809575"/>
            <a:ext cx="322536" cy="32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3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96226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acoustic “perceived disjuncture” between words.</a:t>
            </a:r>
          </a:p>
          <a:p>
            <a:r>
              <a:rPr lang="en-US" dirty="0" smtClean="0"/>
              <a:t>Physiologically necessary – a speaker cannot produce sound indefinitely.</a:t>
            </a:r>
          </a:p>
          <a:p>
            <a:r>
              <a:rPr lang="en-US" dirty="0" smtClean="0"/>
              <a:t>Used to structure the information in an utterance, grouping words into regions.</a:t>
            </a:r>
          </a:p>
          <a:p>
            <a:pPr lvl="1"/>
            <a:r>
              <a:rPr lang="en-US" dirty="0" smtClean="0"/>
              <a:t>Phrasing structure may be related to syntactic structure.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21951" y="5516558"/>
            <a:ext cx="6916452" cy="6155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finally we will get off - - at Park Street - and get on the Red Line - - </a:t>
            </a:r>
          </a:p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BDC h1s9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Prosodic Phrasing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Interspeech</a:t>
            </a:r>
            <a:r>
              <a:rPr lang="en-US" dirty="0" smtClean="0"/>
              <a:t> 2011 Tutorial M1 - More Than Words Can Say</a:t>
            </a:r>
            <a:endParaRPr lang="en-US" dirty="0"/>
          </a:p>
        </p:txBody>
      </p:sp>
      <p:pic>
        <p:nvPicPr>
          <p:cNvPr id="8" name="h1s9-phras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30631" y="5809575"/>
            <a:ext cx="322536" cy="322536"/>
          </a:xfrm>
          <a:prstGeom prst="rect">
            <a:avLst/>
          </a:prstGeom>
        </p:spPr>
      </p:pic>
      <p:pic>
        <p:nvPicPr>
          <p:cNvPr id="6" name="Picture 5" descr="h1s9-phrasing.tif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079" y="1987088"/>
            <a:ext cx="5884143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35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96226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Pitch Contour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3292" y="1191847"/>
            <a:ext cx="6265785" cy="3140299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6" name="pitch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5485" y="414759"/>
            <a:ext cx="601241" cy="601241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4410380"/>
            <a:ext cx="8229600" cy="194597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Pitch (fundamental frequency) is estimated by finding the length of the period of the speech signal.</a:t>
            </a:r>
          </a:p>
          <a:p>
            <a:pPr lvl="1"/>
            <a:r>
              <a:rPr lang="en-US" dirty="0" smtClean="0"/>
              <a:t>If a cycle is missed, the period appears to be twice as long (pitch halving)</a:t>
            </a:r>
          </a:p>
          <a:p>
            <a:pPr lvl="1"/>
            <a:r>
              <a:rPr lang="en-US" dirty="0" smtClean="0"/>
              <a:t>If an extra cycle is found, the period appears to be half as long (pitch doubling)</a:t>
            </a:r>
            <a:endParaRPr lang="en-US" dirty="0"/>
          </a:p>
        </p:txBody>
      </p:sp>
      <p:sp>
        <p:nvSpPr>
          <p:cNvPr id="8" name="Rectangular Callout 7"/>
          <p:cNvSpPr/>
          <p:nvPr/>
        </p:nvSpPr>
        <p:spPr>
          <a:xfrm>
            <a:off x="457200" y="2461846"/>
            <a:ext cx="1164492" cy="612648"/>
          </a:xfrm>
          <a:prstGeom prst="wedgeRectCallout">
            <a:avLst>
              <a:gd name="adj1" fmla="val 136885"/>
              <a:gd name="adj2" fmla="val 158175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Halving Error</a:t>
            </a:r>
            <a:endParaRPr lang="en-US" dirty="0"/>
          </a:p>
        </p:txBody>
      </p:sp>
      <p:sp>
        <p:nvSpPr>
          <p:cNvPr id="9" name="Rectangular Callout 8"/>
          <p:cNvSpPr/>
          <p:nvPr/>
        </p:nvSpPr>
        <p:spPr>
          <a:xfrm>
            <a:off x="7794315" y="1246555"/>
            <a:ext cx="1164492" cy="612648"/>
          </a:xfrm>
          <a:prstGeom prst="wedgeRectCallout">
            <a:avLst>
              <a:gd name="adj1" fmla="val -158417"/>
              <a:gd name="adj2" fmla="val 269796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DoublingError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43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ToBI</a:t>
            </a:r>
            <a:r>
              <a:rPr lang="en-US" dirty="0" smtClean="0"/>
              <a:t> (</a:t>
            </a:r>
            <a:r>
              <a:rPr lang="en-US" b="1" dirty="0" smtClean="0">
                <a:latin typeface="Helvetica Neue"/>
                <a:cs typeface="Helvetica Neue"/>
              </a:rPr>
              <a:t>To</a:t>
            </a:r>
            <a:r>
              <a:rPr lang="en-US" dirty="0" smtClean="0"/>
              <a:t>nes and </a:t>
            </a:r>
            <a:r>
              <a:rPr lang="en-US" b="1" dirty="0" smtClean="0">
                <a:latin typeface="Helvetica Neue"/>
                <a:cs typeface="Helvetica Neue"/>
              </a:rPr>
              <a:t>B</a:t>
            </a:r>
            <a:r>
              <a:rPr lang="en-US" dirty="0" smtClean="0"/>
              <a:t>reak </a:t>
            </a:r>
            <a:r>
              <a:rPr lang="en-US" b="1" dirty="0" smtClean="0">
                <a:latin typeface="Helvetica Neue"/>
                <a:cs typeface="Helvetica Neue"/>
              </a:rPr>
              <a:t>I</a:t>
            </a:r>
            <a:r>
              <a:rPr lang="en-US" dirty="0" smtClean="0"/>
              <a:t>ndices)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Based on </a:t>
            </a:r>
            <a:r>
              <a:rPr lang="en-US" dirty="0" err="1" smtClean="0"/>
              <a:t>Pierrehumbert’s</a:t>
            </a:r>
            <a:r>
              <a:rPr lang="en-US" dirty="0" smtClean="0"/>
              <a:t> “</a:t>
            </a:r>
            <a:r>
              <a:rPr lang="en-US" dirty="0" err="1" smtClean="0"/>
              <a:t>intonational</a:t>
            </a:r>
            <a:r>
              <a:rPr lang="en-US" dirty="0" smtClean="0"/>
              <a:t> phonology”</a:t>
            </a:r>
            <a:br>
              <a:rPr lang="en-US" dirty="0" smtClean="0"/>
            </a:br>
            <a:r>
              <a:rPr lang="en-US" sz="2800" b="1" dirty="0" smtClean="0">
                <a:latin typeface="Garamond"/>
                <a:cs typeface="Garamond"/>
              </a:rPr>
              <a:t>Silverman et al. 1992</a:t>
            </a:r>
            <a:endParaRPr lang="en-US" b="1" dirty="0" smtClean="0">
              <a:latin typeface="Garamond"/>
              <a:cs typeface="Garamond"/>
            </a:endParaRPr>
          </a:p>
          <a:p>
            <a:r>
              <a:rPr lang="en-US" dirty="0" smtClean="0"/>
              <a:t>Prosody is described by high (H) and low (L) </a:t>
            </a:r>
            <a:r>
              <a:rPr lang="en-US" b="1" dirty="0" smtClean="0">
                <a:latin typeface="Helvetica Neue"/>
                <a:cs typeface="Helvetica Neue"/>
              </a:rPr>
              <a:t>tones </a:t>
            </a:r>
            <a:r>
              <a:rPr lang="en-US" dirty="0" smtClean="0"/>
              <a:t>that are associated with prosodic events (pitch accents, phrase accents, and boundary tones) and </a:t>
            </a:r>
            <a:r>
              <a:rPr lang="en-US" b="1" dirty="0" smtClean="0">
                <a:latin typeface="Helvetica Neue"/>
                <a:cs typeface="Helvetica Neue"/>
              </a:rPr>
              <a:t>break indices</a:t>
            </a:r>
            <a:r>
              <a:rPr lang="en-US" dirty="0" smtClean="0"/>
              <a:t> which describe the degree of disjuncture between words.</a:t>
            </a:r>
          </a:p>
          <a:p>
            <a:pPr lvl="1"/>
            <a:r>
              <a:rPr lang="en-US" dirty="0" err="1" smtClean="0"/>
              <a:t>ToBI</a:t>
            </a:r>
            <a:r>
              <a:rPr lang="en-US" dirty="0" smtClean="0"/>
              <a:t> is inherently categorical in its description of prosody</a:t>
            </a:r>
          </a:p>
          <a:p>
            <a:r>
              <a:rPr lang="en-US" dirty="0" err="1" smtClean="0"/>
              <a:t>ToBI</a:t>
            </a:r>
            <a:r>
              <a:rPr lang="en-US" dirty="0" smtClean="0"/>
              <a:t> variants exist for at least American English, German, Japanese, Korean, Portuguese, Greek, Catalan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00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ToBI</a:t>
            </a:r>
            <a:r>
              <a:rPr lang="en-US" dirty="0" smtClean="0"/>
              <a:t> Accenting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892800" cy="4525963"/>
          </a:xfrm>
        </p:spPr>
        <p:txBody>
          <a:bodyPr/>
          <a:lstStyle/>
          <a:p>
            <a:r>
              <a:rPr lang="en-US" dirty="0" smtClean="0"/>
              <a:t>Words are labeled as containing a pitch accent or not.</a:t>
            </a:r>
          </a:p>
          <a:p>
            <a:r>
              <a:rPr lang="en-US" dirty="0" smtClean="0"/>
              <a:t>There are five possible pitch accent types (in SAE).</a:t>
            </a:r>
          </a:p>
          <a:p>
            <a:r>
              <a:rPr lang="en-US" dirty="0" smtClean="0"/>
              <a:t>High tones can be produced in a compressed pitch range – </a:t>
            </a:r>
            <a:r>
              <a:rPr lang="en-US" dirty="0" err="1" smtClean="0"/>
              <a:t>catathesis</a:t>
            </a:r>
            <a:r>
              <a:rPr lang="en-US" dirty="0" smtClean="0"/>
              <a:t>, or “</a:t>
            </a:r>
            <a:r>
              <a:rPr lang="en-US" dirty="0" err="1" smtClean="0"/>
              <a:t>downstepping</a:t>
            </a:r>
            <a:r>
              <a:rPr lang="en-US" dirty="0" smtClean="0"/>
              <a:t>”.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17</a:t>
            </a:fld>
            <a:endParaRPr lang="en-US"/>
          </a:p>
        </p:txBody>
      </p:sp>
      <p:sp>
        <p:nvSpPr>
          <p:cNvPr id="7" name="AutoShape 5"/>
          <p:cNvSpPr>
            <a:spLocks/>
          </p:cNvSpPr>
          <p:nvPr/>
        </p:nvSpPr>
        <p:spPr bwMode="auto">
          <a:xfrm>
            <a:off x="6708110" y="1276782"/>
            <a:ext cx="1978690" cy="5044375"/>
          </a:xfrm>
          <a:prstGeom prst="roundRect">
            <a:avLst>
              <a:gd name="adj" fmla="val 4917"/>
            </a:avLst>
          </a:prstGeom>
          <a:solidFill>
            <a:srgbClr val="FFFF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8" name="Group 6"/>
          <p:cNvGrpSpPr>
            <a:grpSpLocks/>
          </p:cNvGrpSpPr>
          <p:nvPr/>
        </p:nvGrpSpPr>
        <p:grpSpPr bwMode="auto">
          <a:xfrm>
            <a:off x="6948148" y="2544478"/>
            <a:ext cx="823914" cy="721883"/>
            <a:chOff x="0" y="0"/>
            <a:chExt cx="1016" cy="656"/>
          </a:xfrm>
        </p:grpSpPr>
        <p:sp>
          <p:nvSpPr>
            <p:cNvPr id="35" name="Rectangle 7"/>
            <p:cNvSpPr>
              <a:spLocks/>
            </p:cNvSpPr>
            <p:nvPr/>
          </p:nvSpPr>
          <p:spPr bwMode="auto">
            <a:xfrm>
              <a:off x="0" y="0"/>
              <a:ext cx="1016" cy="65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6" name="Line 8"/>
            <p:cNvSpPr>
              <a:spLocks noChangeShapeType="1"/>
            </p:cNvSpPr>
            <p:nvPr/>
          </p:nvSpPr>
          <p:spPr bwMode="auto">
            <a:xfrm rot="10800000" flipH="1">
              <a:off x="112" y="447"/>
              <a:ext cx="765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7" name="Line 9"/>
            <p:cNvSpPr>
              <a:spLocks noChangeShapeType="1"/>
            </p:cNvSpPr>
            <p:nvPr/>
          </p:nvSpPr>
          <p:spPr bwMode="auto">
            <a:xfrm>
              <a:off x="400" y="444"/>
              <a:ext cx="224" cy="0"/>
            </a:xfrm>
            <a:prstGeom prst="line">
              <a:avLst/>
            </a:prstGeom>
            <a:noFill/>
            <a:ln w="1270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9" name="Group 10"/>
          <p:cNvGrpSpPr>
            <a:grpSpLocks/>
          </p:cNvGrpSpPr>
          <p:nvPr/>
        </p:nvGrpSpPr>
        <p:grpSpPr bwMode="auto">
          <a:xfrm>
            <a:off x="6948148" y="1628920"/>
            <a:ext cx="823914" cy="721883"/>
            <a:chOff x="0" y="0"/>
            <a:chExt cx="1016" cy="656"/>
          </a:xfrm>
        </p:grpSpPr>
        <p:sp>
          <p:nvSpPr>
            <p:cNvPr id="31" name="Rectangle 11"/>
            <p:cNvSpPr>
              <a:spLocks/>
            </p:cNvSpPr>
            <p:nvPr/>
          </p:nvSpPr>
          <p:spPr bwMode="auto">
            <a:xfrm>
              <a:off x="0" y="0"/>
              <a:ext cx="1016" cy="65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" name="Line 12"/>
            <p:cNvSpPr>
              <a:spLocks noChangeShapeType="1"/>
            </p:cNvSpPr>
            <p:nvPr/>
          </p:nvSpPr>
          <p:spPr bwMode="auto">
            <a:xfrm>
              <a:off x="397" y="192"/>
              <a:ext cx="224" cy="0"/>
            </a:xfrm>
            <a:prstGeom prst="line">
              <a:avLst/>
            </a:prstGeom>
            <a:noFill/>
            <a:ln w="1270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3" name="Line 13"/>
            <p:cNvSpPr>
              <a:spLocks noChangeShapeType="1"/>
            </p:cNvSpPr>
            <p:nvPr/>
          </p:nvSpPr>
          <p:spPr bwMode="auto">
            <a:xfrm flipH="1">
              <a:off x="112" y="200"/>
              <a:ext cx="286" cy="11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4" name="Line 14"/>
            <p:cNvSpPr>
              <a:spLocks noChangeShapeType="1"/>
            </p:cNvSpPr>
            <p:nvPr/>
          </p:nvSpPr>
          <p:spPr bwMode="auto">
            <a:xfrm>
              <a:off x="616" y="202"/>
              <a:ext cx="257" cy="11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10" name="Group 15"/>
          <p:cNvGrpSpPr>
            <a:grpSpLocks/>
          </p:cNvGrpSpPr>
          <p:nvPr/>
        </p:nvGrpSpPr>
        <p:grpSpPr bwMode="auto">
          <a:xfrm>
            <a:off x="6948148" y="4395587"/>
            <a:ext cx="823914" cy="721883"/>
            <a:chOff x="0" y="0"/>
            <a:chExt cx="1016" cy="656"/>
          </a:xfrm>
        </p:grpSpPr>
        <p:sp>
          <p:nvSpPr>
            <p:cNvPr id="26" name="Line 16"/>
            <p:cNvSpPr>
              <a:spLocks noChangeShapeType="1"/>
            </p:cNvSpPr>
            <p:nvPr/>
          </p:nvSpPr>
          <p:spPr bwMode="auto">
            <a:xfrm>
              <a:off x="400" y="188"/>
              <a:ext cx="224" cy="0"/>
            </a:xfrm>
            <a:prstGeom prst="line">
              <a:avLst/>
            </a:prstGeom>
            <a:noFill/>
            <a:ln w="1270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27" name="Group 17"/>
            <p:cNvGrpSpPr>
              <a:grpSpLocks/>
            </p:cNvGrpSpPr>
            <p:nvPr/>
          </p:nvGrpSpPr>
          <p:grpSpPr bwMode="auto">
            <a:xfrm>
              <a:off x="0" y="0"/>
              <a:ext cx="1016" cy="656"/>
              <a:chOff x="0" y="0"/>
              <a:chExt cx="1016" cy="656"/>
            </a:xfrm>
          </p:grpSpPr>
          <p:sp>
            <p:nvSpPr>
              <p:cNvPr id="28" name="Rectangle 18"/>
              <p:cNvSpPr>
                <a:spLocks/>
              </p:cNvSpPr>
              <p:nvPr/>
            </p:nvSpPr>
            <p:spPr bwMode="auto">
              <a:xfrm>
                <a:off x="0" y="0"/>
                <a:ext cx="1016" cy="65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9" name="Line 19"/>
              <p:cNvSpPr>
                <a:spLocks noChangeShapeType="1"/>
              </p:cNvSpPr>
              <p:nvPr/>
            </p:nvSpPr>
            <p:spPr bwMode="auto">
              <a:xfrm flipH="1">
                <a:off x="121" y="180"/>
                <a:ext cx="279" cy="32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0" name="Line 20"/>
              <p:cNvSpPr>
                <a:spLocks noChangeShapeType="1"/>
              </p:cNvSpPr>
              <p:nvPr/>
            </p:nvSpPr>
            <p:spPr bwMode="auto">
              <a:xfrm>
                <a:off x="616" y="184"/>
                <a:ext cx="254" cy="32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</p:grpSp>
      <p:grpSp>
        <p:nvGrpSpPr>
          <p:cNvPr id="11" name="Group 21"/>
          <p:cNvGrpSpPr>
            <a:grpSpLocks/>
          </p:cNvGrpSpPr>
          <p:nvPr/>
        </p:nvGrpSpPr>
        <p:grpSpPr bwMode="auto">
          <a:xfrm>
            <a:off x="6948148" y="3486234"/>
            <a:ext cx="823914" cy="721883"/>
            <a:chOff x="0" y="0"/>
            <a:chExt cx="1016" cy="656"/>
          </a:xfrm>
        </p:grpSpPr>
        <p:sp>
          <p:nvSpPr>
            <p:cNvPr id="22" name="Rectangle 22"/>
            <p:cNvSpPr>
              <a:spLocks/>
            </p:cNvSpPr>
            <p:nvPr/>
          </p:nvSpPr>
          <p:spPr bwMode="auto">
            <a:xfrm>
              <a:off x="0" y="0"/>
              <a:ext cx="1016" cy="65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>
              <a:off x="400" y="580"/>
              <a:ext cx="224" cy="0"/>
            </a:xfrm>
            <a:prstGeom prst="line">
              <a:avLst/>
            </a:prstGeom>
            <a:noFill/>
            <a:ln w="1270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4" name="Line 24"/>
            <p:cNvSpPr>
              <a:spLocks noChangeShapeType="1"/>
            </p:cNvSpPr>
            <p:nvPr/>
          </p:nvSpPr>
          <p:spPr bwMode="auto">
            <a:xfrm rot="10800000">
              <a:off x="120" y="582"/>
              <a:ext cx="278" cy="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5" name="Line 25"/>
            <p:cNvSpPr>
              <a:spLocks noChangeShapeType="1"/>
            </p:cNvSpPr>
            <p:nvPr/>
          </p:nvSpPr>
          <p:spPr bwMode="auto">
            <a:xfrm rot="10800000" flipH="1">
              <a:off x="616" y="208"/>
              <a:ext cx="254" cy="37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12" name="Group 26"/>
          <p:cNvGrpSpPr>
            <a:grpSpLocks/>
          </p:cNvGrpSpPr>
          <p:nvPr/>
        </p:nvGrpSpPr>
        <p:grpSpPr bwMode="auto">
          <a:xfrm>
            <a:off x="6948148" y="5291154"/>
            <a:ext cx="823914" cy="721883"/>
            <a:chOff x="0" y="0"/>
            <a:chExt cx="1016" cy="656"/>
          </a:xfrm>
        </p:grpSpPr>
        <p:sp>
          <p:nvSpPr>
            <p:cNvPr id="18" name="Rectangle 27"/>
            <p:cNvSpPr>
              <a:spLocks/>
            </p:cNvSpPr>
            <p:nvPr/>
          </p:nvSpPr>
          <p:spPr bwMode="auto">
            <a:xfrm>
              <a:off x="0" y="0"/>
              <a:ext cx="1016" cy="65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9" name="Line 28"/>
            <p:cNvSpPr>
              <a:spLocks noChangeShapeType="1"/>
            </p:cNvSpPr>
            <p:nvPr/>
          </p:nvSpPr>
          <p:spPr bwMode="auto">
            <a:xfrm>
              <a:off x="400" y="292"/>
              <a:ext cx="224" cy="0"/>
            </a:xfrm>
            <a:prstGeom prst="line">
              <a:avLst/>
            </a:prstGeom>
            <a:noFill/>
            <a:ln w="1270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0" name="Line 29"/>
            <p:cNvSpPr>
              <a:spLocks noChangeShapeType="1"/>
            </p:cNvSpPr>
            <p:nvPr/>
          </p:nvSpPr>
          <p:spPr bwMode="auto">
            <a:xfrm rot="10800000">
              <a:off x="119" y="128"/>
              <a:ext cx="279" cy="16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1" name="Line 30"/>
            <p:cNvSpPr>
              <a:spLocks noChangeShapeType="1"/>
            </p:cNvSpPr>
            <p:nvPr/>
          </p:nvSpPr>
          <p:spPr bwMode="auto">
            <a:xfrm>
              <a:off x="616" y="296"/>
              <a:ext cx="254" cy="20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13" name="Rectangle 31"/>
          <p:cNvSpPr>
            <a:spLocks/>
          </p:cNvSpPr>
          <p:nvPr/>
        </p:nvSpPr>
        <p:spPr bwMode="auto">
          <a:xfrm>
            <a:off x="8025074" y="1831399"/>
            <a:ext cx="284639" cy="308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cs typeface="Gill Sans" charset="0"/>
              </a:rPr>
              <a:t>H*</a:t>
            </a:r>
          </a:p>
        </p:txBody>
      </p:sp>
      <p:sp>
        <p:nvSpPr>
          <p:cNvPr id="14" name="Rectangle 32"/>
          <p:cNvSpPr>
            <a:spLocks/>
          </p:cNvSpPr>
          <p:nvPr/>
        </p:nvSpPr>
        <p:spPr bwMode="auto">
          <a:xfrm>
            <a:off x="8057512" y="2746958"/>
            <a:ext cx="242471" cy="308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cs typeface="Gill Sans" charset="0"/>
              </a:rPr>
              <a:t>L*</a:t>
            </a:r>
          </a:p>
        </p:txBody>
      </p:sp>
      <p:sp>
        <p:nvSpPr>
          <p:cNvPr id="15" name="Rectangle 33"/>
          <p:cNvSpPr>
            <a:spLocks/>
          </p:cNvSpPr>
          <p:nvPr/>
        </p:nvSpPr>
        <p:spPr bwMode="auto">
          <a:xfrm>
            <a:off x="7878294" y="4598066"/>
            <a:ext cx="577388" cy="308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cs typeface="Gill Sans" charset="0"/>
              </a:rPr>
              <a:t>L+H*</a:t>
            </a:r>
          </a:p>
        </p:txBody>
      </p:sp>
      <p:sp>
        <p:nvSpPr>
          <p:cNvPr id="16" name="Rectangle 34"/>
          <p:cNvSpPr>
            <a:spLocks/>
          </p:cNvSpPr>
          <p:nvPr/>
        </p:nvSpPr>
        <p:spPr bwMode="auto">
          <a:xfrm>
            <a:off x="7878294" y="3688714"/>
            <a:ext cx="577388" cy="308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cs typeface="Gill Sans" charset="0"/>
              </a:rPr>
              <a:t>L*+H</a:t>
            </a:r>
          </a:p>
        </p:txBody>
      </p:sp>
      <p:sp>
        <p:nvSpPr>
          <p:cNvPr id="17" name="Rectangle 35"/>
          <p:cNvSpPr>
            <a:spLocks/>
          </p:cNvSpPr>
          <p:nvPr/>
        </p:nvSpPr>
        <p:spPr bwMode="auto">
          <a:xfrm>
            <a:off x="7808554" y="5493633"/>
            <a:ext cx="690920" cy="308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cs typeface="Gill Sans" charset="0"/>
              </a:rPr>
              <a:t>H+!H*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pic>
        <p:nvPicPr>
          <p:cNvPr id="38" name="18D2D869.WAV">
            <a:hlinkClick r:id="" action="ppaction://media"/>
          </p:cNvPr>
          <p:cNvPicPr>
            <a:picLocks noRot="1"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8177" y="181127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6278479E.WAV">
            <a:hlinkClick r:id="" action="ppaction://media"/>
          </p:cNvPr>
          <p:cNvPicPr>
            <a:picLocks noRot="1" noChangeAspect="1" noChangeArrowheads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8177" y="276370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7147967D.WAV">
            <a:hlinkClick r:id="" action="ppaction://media"/>
          </p:cNvPr>
          <p:cNvPicPr>
            <a:picLocks noRot="1" noChangeAspect="1" noChangeArrowheads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8177" y="415648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A19FFC9C.WAV">
            <a:hlinkClick r:id="" action="ppaction://media"/>
          </p:cNvPr>
          <p:cNvPicPr>
            <a:picLocks noRot="1" noChangeAspect="1" noChangeArrowheads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8177" y="549695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61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27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4998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915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audio>
              <p:cMediaNode>
                <p:cTn id="2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>
                <p:cTn id="2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audio>
              <p:cMediaNode vol="100000">
                <p:cTn id="24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audio>
              <p:cMediaNode>
                <p:cTn id="25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ToBI</a:t>
            </a:r>
            <a:r>
              <a:rPr lang="en-US" dirty="0" smtClean="0"/>
              <a:t> Phrasing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>
                <a:cs typeface="Helvetica Neue Light"/>
              </a:rPr>
              <a:t>ToBI</a:t>
            </a:r>
            <a:r>
              <a:rPr lang="en-US" dirty="0" smtClean="0">
                <a:cs typeface="Helvetica Neue Light"/>
              </a:rPr>
              <a:t> describes phrasing as a hierarchy of two levels.</a:t>
            </a:r>
          </a:p>
          <a:p>
            <a:pPr lvl="1"/>
            <a:r>
              <a:rPr lang="en-US" dirty="0" smtClean="0">
                <a:cs typeface="Helvetica Neue Light"/>
              </a:rPr>
              <a:t>Intermediate phrases contain one or more words.</a:t>
            </a:r>
          </a:p>
          <a:p>
            <a:pPr lvl="1"/>
            <a:r>
              <a:rPr lang="en-US" dirty="0" err="1" smtClean="0">
                <a:cs typeface="Helvetica Neue Light"/>
              </a:rPr>
              <a:t>Intonational</a:t>
            </a:r>
            <a:r>
              <a:rPr lang="en-US" dirty="0" smtClean="0">
                <a:cs typeface="Helvetica Neue Light"/>
              </a:rPr>
              <a:t> phrases contain one or more intermediate phrases.</a:t>
            </a:r>
          </a:p>
          <a:p>
            <a:r>
              <a:rPr lang="en-US" dirty="0" smtClean="0">
                <a:cs typeface="Helvetica Neue Light"/>
              </a:rPr>
              <a:t>Word boundaries are marked with a degree of disjuncture, or break index</a:t>
            </a:r>
          </a:p>
          <a:p>
            <a:pPr lvl="1"/>
            <a:r>
              <a:rPr lang="en-US" dirty="0" smtClean="0">
                <a:cs typeface="Helvetica Neue Light"/>
              </a:rPr>
              <a:t>Break indices range from 0-4</a:t>
            </a:r>
          </a:p>
          <a:p>
            <a:pPr lvl="1"/>
            <a:r>
              <a:rPr lang="en-US" dirty="0" smtClean="0">
                <a:cs typeface="Helvetica Neue Light"/>
              </a:rPr>
              <a:t>&gt;3 intermediate phrase boundary</a:t>
            </a:r>
          </a:p>
          <a:p>
            <a:pPr lvl="1"/>
            <a:r>
              <a:rPr lang="en-US" dirty="0" smtClean="0">
                <a:cs typeface="Helvetica Neue Light"/>
              </a:rPr>
              <a:t>4 </a:t>
            </a:r>
            <a:r>
              <a:rPr lang="en-US" dirty="0" err="1" smtClean="0">
                <a:cs typeface="Helvetica Neue Light"/>
              </a:rPr>
              <a:t>intonational</a:t>
            </a:r>
            <a:r>
              <a:rPr lang="en-US" dirty="0" smtClean="0">
                <a:cs typeface="Helvetica Neue Light"/>
              </a:rPr>
              <a:t> phrase boundary.</a:t>
            </a:r>
            <a:endParaRPr lang="en-US" dirty="0">
              <a:cs typeface="Helvetica Neue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737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 flipH="1">
            <a:off x="222250" y="1885356"/>
            <a:ext cx="8715375" cy="1174750"/>
          </a:xfrm>
          <a:prstGeom prst="rtTriangl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Triangle 15"/>
          <p:cNvSpPr/>
          <p:nvPr/>
        </p:nvSpPr>
        <p:spPr>
          <a:xfrm flipV="1">
            <a:off x="222250" y="4574581"/>
            <a:ext cx="8715375" cy="1174750"/>
          </a:xfrm>
          <a:prstGeom prst="rtTriangle">
            <a:avLst/>
          </a:prstGeom>
          <a:solidFill>
            <a:srgbClr val="C0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22250" y="3193456"/>
            <a:ext cx="8715375" cy="1270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32050" y="1417638"/>
            <a:ext cx="464817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“What is said” vs. “How it is said”</a:t>
            </a:r>
            <a:endParaRPr lang="en-US" sz="240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3582" y="3620791"/>
            <a:ext cx="1193957" cy="461665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Syntax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69507" y="3620791"/>
            <a:ext cx="1724300" cy="461665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Semantics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93582" y="3620791"/>
            <a:ext cx="1844075" cy="461665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Pragmatics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68457" y="3620791"/>
            <a:ext cx="2374118" cy="461665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 err="1" smtClean="0">
                <a:solidFill>
                  <a:schemeClr val="bg1"/>
                </a:solidFill>
              </a:rPr>
              <a:t>Paralinguistics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2265" y="4574581"/>
            <a:ext cx="1142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Lexical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485531" y="2612446"/>
            <a:ext cx="1382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Prosodic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577539" y="4775421"/>
            <a:ext cx="4460118" cy="1015663"/>
            <a:chOff x="1577539" y="4775421"/>
            <a:chExt cx="4460118" cy="1015663"/>
          </a:xfrm>
        </p:grpSpPr>
        <p:sp>
          <p:nvSpPr>
            <p:cNvPr id="4" name="TextBox 3"/>
            <p:cNvSpPr txBox="1"/>
            <p:nvPr/>
          </p:nvSpPr>
          <p:spPr>
            <a:xfrm>
              <a:off x="1577539" y="4775421"/>
              <a:ext cx="4460118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John only introduced Mary to Sue.</a:t>
              </a:r>
            </a:p>
            <a:p>
              <a:endParaRPr lang="en-US" sz="2000" dirty="0" smtClean="0"/>
            </a:p>
            <a:p>
              <a:r>
                <a:rPr lang="en-US" sz="2000" dirty="0" smtClean="0"/>
                <a:t>John only introduced Mary to Sue.</a:t>
              </a:r>
              <a:endParaRPr lang="en-US" sz="2000" dirty="0"/>
            </a:p>
          </p:txBody>
        </p:sp>
        <p:pic>
          <p:nvPicPr>
            <p:cNvPr id="18" name="BE5F4906.WAV">
              <a:hlinkClick r:id="" action="ppaction://media"/>
            </p:cNvPr>
            <p:cNvPicPr>
              <a:picLocks noRot="1" noChangeAspect="1" noChangeArrowheads="1"/>
            </p:cNvPicPr>
            <p:nvPr>
              <a:audi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7163" y="4883846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8BF24671.WAV">
              <a:hlinkClick r:id="" action="ppaction://media"/>
            </p:cNvPr>
            <p:cNvPicPr>
              <a:picLocks noRot="1" noChangeAspect="1" noChangeArrowheads="1"/>
            </p:cNvPicPr>
            <p:nvPr>
              <a:audi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7445" y="5471771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/>
          <p:cNvGrpSpPr/>
          <p:nvPr/>
        </p:nvGrpSpPr>
        <p:grpSpPr>
          <a:xfrm>
            <a:off x="201991" y="2177793"/>
            <a:ext cx="3591816" cy="1015663"/>
            <a:chOff x="201991" y="2177793"/>
            <a:chExt cx="3591816" cy="1015663"/>
          </a:xfrm>
        </p:grpSpPr>
        <p:sp>
          <p:nvSpPr>
            <p:cNvPr id="25" name="TextBox 24"/>
            <p:cNvSpPr txBox="1"/>
            <p:nvPr/>
          </p:nvSpPr>
          <p:spPr>
            <a:xfrm>
              <a:off x="201991" y="2177793"/>
              <a:ext cx="3591816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Mary knows; you can do it.</a:t>
              </a:r>
            </a:p>
            <a:p>
              <a:endParaRPr lang="en-US" sz="2000" dirty="0" smtClean="0"/>
            </a:p>
            <a:p>
              <a:r>
                <a:rPr lang="en-US" sz="2000" dirty="0" smtClean="0"/>
                <a:t>Mary knows you can do it.</a:t>
              </a:r>
              <a:endParaRPr lang="en-US" sz="2000" dirty="0"/>
            </a:p>
          </p:txBody>
        </p:sp>
        <p:pic>
          <p:nvPicPr>
            <p:cNvPr id="14" name="syntax-phrase.wav">
              <a:hlinkClick r:id="" action="ppaction://media"/>
            </p:cNvPr>
            <p:cNvPicPr>
              <a:picLocks noChangeAspect="1"/>
            </p:cNvPicPr>
            <p:nvPr>
              <a:audi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20"/>
            <a:stretch>
              <a:fillRect/>
            </a:stretch>
          </p:blipFill>
          <p:spPr>
            <a:xfrm>
              <a:off x="3412345" y="2271109"/>
              <a:ext cx="310896" cy="310896"/>
            </a:xfrm>
            <a:prstGeom prst="rect">
              <a:avLst/>
            </a:prstGeom>
          </p:spPr>
        </p:pic>
        <p:pic>
          <p:nvPicPr>
            <p:cNvPr id="26" name="syntax-nophrase.wav">
              <a:hlinkClick r:id="" action="ppaction://media"/>
            </p:cNvPr>
            <p:cNvPicPr>
              <a:picLocks noChangeAspect="1"/>
            </p:cNvPicPr>
            <p:nvPr>
              <a:audi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>
            <a:blip r:embed="rId20"/>
            <a:stretch>
              <a:fillRect/>
            </a:stretch>
          </p:blipFill>
          <p:spPr>
            <a:xfrm>
              <a:off x="3412345" y="2833766"/>
              <a:ext cx="310896" cy="310896"/>
            </a:xfrm>
            <a:prstGeom prst="rect">
              <a:avLst/>
            </a:prstGeom>
          </p:spPr>
        </p:pic>
      </p:grpSp>
      <p:grpSp>
        <p:nvGrpSpPr>
          <p:cNvPr id="34" name="Group 33"/>
          <p:cNvGrpSpPr/>
          <p:nvPr/>
        </p:nvGrpSpPr>
        <p:grpSpPr>
          <a:xfrm>
            <a:off x="4193582" y="2478334"/>
            <a:ext cx="2694581" cy="1015663"/>
            <a:chOff x="4193582" y="2478334"/>
            <a:chExt cx="2694581" cy="1015663"/>
          </a:xfrm>
        </p:grpSpPr>
        <p:sp>
          <p:nvSpPr>
            <p:cNvPr id="29" name="TextBox 28"/>
            <p:cNvSpPr txBox="1"/>
            <p:nvPr/>
          </p:nvSpPr>
          <p:spPr>
            <a:xfrm>
              <a:off x="4193582" y="2478334"/>
              <a:ext cx="2694581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Going to Boston.</a:t>
              </a:r>
            </a:p>
            <a:p>
              <a:endParaRPr lang="en-US" sz="2000" dirty="0" smtClean="0"/>
            </a:p>
            <a:p>
              <a:r>
                <a:rPr lang="en-US" sz="2000" dirty="0" smtClean="0"/>
                <a:t>Going to Boston?</a:t>
              </a:r>
              <a:endParaRPr lang="en-US" sz="2000" dirty="0"/>
            </a:p>
          </p:txBody>
        </p:sp>
        <p:pic>
          <p:nvPicPr>
            <p:cNvPr id="32" name="boston-ynq.wav">
              <a:hlinkClick r:id="" action="ppaction://media"/>
            </p:cNvPr>
            <p:cNvPicPr>
              <a:picLocks noChangeAspect="1"/>
            </p:cNvPicPr>
            <p:nvPr>
              <a:audioFile r:link="rId6"/>
              <p:extLst>
                <p:ext uri="{DAA4B4D4-6D71-4841-9C94-3DE7FCFB9230}">
                  <p14:media xmlns:p14="http://schemas.microsoft.com/office/powerpoint/2010/main" r:embed="rId5"/>
                </p:ext>
              </p:extLst>
            </p:nvPr>
          </p:nvPicPr>
          <p:blipFill>
            <a:blip r:embed="rId20"/>
            <a:stretch>
              <a:fillRect/>
            </a:stretch>
          </p:blipFill>
          <p:spPr>
            <a:xfrm>
              <a:off x="6367314" y="3144662"/>
              <a:ext cx="310896" cy="310896"/>
            </a:xfrm>
            <a:prstGeom prst="rect">
              <a:avLst/>
            </a:prstGeom>
          </p:spPr>
        </p:pic>
        <p:pic>
          <p:nvPicPr>
            <p:cNvPr id="33" name="boston-decl.wav">
              <a:hlinkClick r:id="" action="ppaction://media"/>
            </p:cNvPr>
            <p:cNvPicPr>
              <a:picLocks noChangeAspect="1"/>
            </p:cNvPicPr>
            <p:nvPr>
              <a:audi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>
            <a:blip r:embed="rId20"/>
            <a:stretch>
              <a:fillRect/>
            </a:stretch>
          </p:blipFill>
          <p:spPr>
            <a:xfrm>
              <a:off x="6368457" y="2582005"/>
              <a:ext cx="310896" cy="310896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5633975" y="1317381"/>
            <a:ext cx="3308124" cy="1015663"/>
            <a:chOff x="5633975" y="1317381"/>
            <a:chExt cx="3308124" cy="1015663"/>
          </a:xfrm>
        </p:grpSpPr>
        <p:sp>
          <p:nvSpPr>
            <p:cNvPr id="22" name="TextBox 21"/>
            <p:cNvSpPr txBox="1"/>
            <p:nvPr/>
          </p:nvSpPr>
          <p:spPr>
            <a:xfrm>
              <a:off x="5633975" y="1317381"/>
              <a:ext cx="3308124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Three Hundred Twelve.</a:t>
              </a:r>
            </a:p>
            <a:p>
              <a:endParaRPr lang="en-US" sz="2000" dirty="0" smtClean="0"/>
            </a:p>
            <a:p>
              <a:r>
                <a:rPr lang="en-US" sz="2000" dirty="0" smtClean="0"/>
                <a:t>Three Thousand Twelve.</a:t>
              </a:r>
              <a:endParaRPr lang="en-US" sz="2000" dirty="0"/>
            </a:p>
          </p:txBody>
        </p:sp>
        <p:pic>
          <p:nvPicPr>
            <p:cNvPr id="35" name="cc_001_sadness_1755.17_Three-hundred-twelve-.wav">
              <a:hlinkClick r:id="" action="ppaction://media"/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20"/>
            <a:stretch>
              <a:fillRect/>
            </a:stretch>
          </p:blipFill>
          <p:spPr>
            <a:xfrm>
              <a:off x="8507830" y="1394121"/>
              <a:ext cx="310896" cy="310896"/>
            </a:xfrm>
            <a:prstGeom prst="rect">
              <a:avLst/>
            </a:prstGeom>
          </p:spPr>
        </p:pic>
        <p:pic>
          <p:nvPicPr>
            <p:cNvPr id="36" name="cc_001_hot-anger_1120.14_Three-thousand-twelve-.wav">
              <a:hlinkClick r:id="" action="ppaction://media"/>
            </p:cNvPr>
            <p:cNvPicPr>
              <a:picLocks noChangeAspect="1"/>
            </p:cNvPicPr>
            <p:nvPr>
              <a:audi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>
            <a:blip r:embed="rId20"/>
            <a:stretch>
              <a:fillRect/>
            </a:stretch>
          </p:blipFill>
          <p:spPr>
            <a:xfrm>
              <a:off x="8507830" y="1960213"/>
              <a:ext cx="310896" cy="3108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58241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31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>
                <p:cTn id="3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ToBI</a:t>
            </a:r>
            <a:r>
              <a:rPr lang="en-US" dirty="0" smtClean="0"/>
              <a:t> Phrase Ending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06704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cs typeface="Helvetica Neue Light"/>
              </a:rPr>
              <a:t>Intermediate Phrase boundaries have associated </a:t>
            </a:r>
            <a:r>
              <a:rPr lang="en-US" b="1" dirty="0" smtClean="0">
                <a:cs typeface="Helvetica Neue Light"/>
              </a:rPr>
              <a:t>Phrase Accents </a:t>
            </a:r>
            <a:r>
              <a:rPr lang="en-US" dirty="0" smtClean="0">
                <a:cs typeface="Helvetica Neue Light"/>
              </a:rPr>
              <a:t>describing the pitch movement from the last accent to the phrase boundary</a:t>
            </a:r>
          </a:p>
          <a:p>
            <a:pPr lvl="1"/>
            <a:r>
              <a:rPr lang="en-US" dirty="0" smtClean="0">
                <a:cs typeface="Helvetica Neue Light"/>
              </a:rPr>
              <a:t>Phrase Accents: H-, !H- or L-</a:t>
            </a:r>
          </a:p>
          <a:p>
            <a:r>
              <a:rPr lang="en-US" dirty="0" err="1" smtClean="0">
                <a:cs typeface="Helvetica Neue Light"/>
              </a:rPr>
              <a:t>Intonational</a:t>
            </a:r>
            <a:r>
              <a:rPr lang="en-US" dirty="0" smtClean="0">
                <a:cs typeface="Helvetica Neue Light"/>
              </a:rPr>
              <a:t> phrase boundaries have </a:t>
            </a:r>
            <a:r>
              <a:rPr lang="en-US" b="1" dirty="0" smtClean="0">
                <a:cs typeface="Helvetica Neue Light"/>
              </a:rPr>
              <a:t>Boundary Tones </a:t>
            </a:r>
            <a:r>
              <a:rPr lang="en-US" dirty="0" smtClean="0">
                <a:cs typeface="Helvetica Neue Light"/>
              </a:rPr>
              <a:t>describing the pitch movement immediately before the boundary</a:t>
            </a:r>
          </a:p>
          <a:p>
            <a:pPr lvl="1"/>
            <a:r>
              <a:rPr lang="en-US" dirty="0" smtClean="0">
                <a:cs typeface="Helvetica Neue Light"/>
              </a:rPr>
              <a:t>Boundary Tones: H% or L%</a:t>
            </a:r>
            <a:endParaRPr lang="en-US" dirty="0">
              <a:cs typeface="Helvetica Neue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19</a:t>
            </a:fld>
            <a:endParaRPr lang="en-US"/>
          </a:p>
        </p:txBody>
      </p:sp>
      <p:grpSp>
        <p:nvGrpSpPr>
          <p:cNvPr id="6" name="Group 4"/>
          <p:cNvGrpSpPr>
            <a:grpSpLocks/>
          </p:cNvGrpSpPr>
          <p:nvPr/>
        </p:nvGrpSpPr>
        <p:grpSpPr bwMode="auto">
          <a:xfrm>
            <a:off x="669925" y="4716288"/>
            <a:ext cx="7800975" cy="1599968"/>
            <a:chOff x="0" y="0"/>
            <a:chExt cx="6904" cy="1416"/>
          </a:xfrm>
        </p:grpSpPr>
        <p:sp>
          <p:nvSpPr>
            <p:cNvPr id="7" name="AutoShape 5"/>
            <p:cNvSpPr>
              <a:spLocks/>
            </p:cNvSpPr>
            <p:nvPr/>
          </p:nvSpPr>
          <p:spPr bwMode="auto">
            <a:xfrm>
              <a:off x="0" y="0"/>
              <a:ext cx="6904" cy="1416"/>
            </a:xfrm>
            <a:prstGeom prst="roundRect">
              <a:avLst>
                <a:gd name="adj" fmla="val 8472"/>
              </a:avLst>
            </a:prstGeom>
            <a:solidFill>
              <a:srgbClr val="FF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8" name="Group 6"/>
            <p:cNvGrpSpPr>
              <a:grpSpLocks/>
            </p:cNvGrpSpPr>
            <p:nvPr/>
          </p:nvGrpSpPr>
          <p:grpSpPr bwMode="auto">
            <a:xfrm>
              <a:off x="4296" y="304"/>
              <a:ext cx="1016" cy="656"/>
              <a:chOff x="0" y="0"/>
              <a:chExt cx="1016" cy="656"/>
            </a:xfrm>
          </p:grpSpPr>
          <p:sp>
            <p:nvSpPr>
              <p:cNvPr id="31" name="Rectangle 7"/>
              <p:cNvSpPr>
                <a:spLocks/>
              </p:cNvSpPr>
              <p:nvPr/>
            </p:nvSpPr>
            <p:spPr bwMode="auto">
              <a:xfrm>
                <a:off x="0" y="0"/>
                <a:ext cx="1016" cy="65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2" name="Line 8"/>
              <p:cNvSpPr>
                <a:spLocks noChangeShapeType="1"/>
              </p:cNvSpPr>
              <p:nvPr/>
            </p:nvSpPr>
            <p:spPr bwMode="auto">
              <a:xfrm rot="10800000" flipH="1">
                <a:off x="111" y="188"/>
                <a:ext cx="766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9" name="Group 9"/>
            <p:cNvGrpSpPr>
              <a:grpSpLocks/>
            </p:cNvGrpSpPr>
            <p:nvPr/>
          </p:nvGrpSpPr>
          <p:grpSpPr bwMode="auto">
            <a:xfrm>
              <a:off x="408" y="272"/>
              <a:ext cx="1016" cy="656"/>
              <a:chOff x="0" y="0"/>
              <a:chExt cx="1016" cy="656"/>
            </a:xfrm>
          </p:grpSpPr>
          <p:sp>
            <p:nvSpPr>
              <p:cNvPr id="28" name="Rectangle 10"/>
              <p:cNvSpPr>
                <a:spLocks/>
              </p:cNvSpPr>
              <p:nvPr/>
            </p:nvSpPr>
            <p:spPr bwMode="auto">
              <a:xfrm>
                <a:off x="0" y="0"/>
                <a:ext cx="1016" cy="65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9" name="Line 11"/>
              <p:cNvSpPr>
                <a:spLocks noChangeShapeType="1"/>
              </p:cNvSpPr>
              <p:nvPr/>
            </p:nvSpPr>
            <p:spPr bwMode="auto">
              <a:xfrm>
                <a:off x="112" y="280"/>
                <a:ext cx="392" cy="3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30" name="Line 12"/>
              <p:cNvSpPr>
                <a:spLocks noChangeShapeType="1"/>
              </p:cNvSpPr>
              <p:nvPr/>
            </p:nvSpPr>
            <p:spPr bwMode="auto">
              <a:xfrm>
                <a:off x="504" y="312"/>
                <a:ext cx="370" cy="21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10" name="Group 13"/>
            <p:cNvGrpSpPr>
              <a:grpSpLocks/>
            </p:cNvGrpSpPr>
            <p:nvPr/>
          </p:nvGrpSpPr>
          <p:grpSpPr bwMode="auto">
            <a:xfrm>
              <a:off x="3000" y="304"/>
              <a:ext cx="1016" cy="656"/>
              <a:chOff x="0" y="0"/>
              <a:chExt cx="1016" cy="656"/>
            </a:xfrm>
          </p:grpSpPr>
          <p:sp>
            <p:nvSpPr>
              <p:cNvPr id="25" name="Rectangle 14"/>
              <p:cNvSpPr>
                <a:spLocks/>
              </p:cNvSpPr>
              <p:nvPr/>
            </p:nvSpPr>
            <p:spPr bwMode="auto">
              <a:xfrm>
                <a:off x="0" y="0"/>
                <a:ext cx="1016" cy="65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6" name="Line 15"/>
              <p:cNvSpPr>
                <a:spLocks noChangeShapeType="1"/>
              </p:cNvSpPr>
              <p:nvPr/>
            </p:nvSpPr>
            <p:spPr bwMode="auto">
              <a:xfrm rot="10800000" flipH="1">
                <a:off x="128" y="320"/>
                <a:ext cx="376" cy="1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7" name="Line 16"/>
              <p:cNvSpPr>
                <a:spLocks noChangeShapeType="1"/>
              </p:cNvSpPr>
              <p:nvPr/>
            </p:nvSpPr>
            <p:spPr bwMode="auto">
              <a:xfrm rot="10800000" flipH="1">
                <a:off x="504" y="117"/>
                <a:ext cx="369" cy="21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11" name="Group 17"/>
            <p:cNvGrpSpPr>
              <a:grpSpLocks/>
            </p:cNvGrpSpPr>
            <p:nvPr/>
          </p:nvGrpSpPr>
          <p:grpSpPr bwMode="auto">
            <a:xfrm>
              <a:off x="1704" y="272"/>
              <a:ext cx="1016" cy="656"/>
              <a:chOff x="0" y="0"/>
              <a:chExt cx="1016" cy="656"/>
            </a:xfrm>
          </p:grpSpPr>
          <p:sp>
            <p:nvSpPr>
              <p:cNvPr id="22" name="Rectangle 18"/>
              <p:cNvSpPr>
                <a:spLocks/>
              </p:cNvSpPr>
              <p:nvPr/>
            </p:nvSpPr>
            <p:spPr bwMode="auto">
              <a:xfrm>
                <a:off x="0" y="0"/>
                <a:ext cx="1016" cy="65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3" name="Line 19"/>
              <p:cNvSpPr>
                <a:spLocks noChangeShapeType="1"/>
              </p:cNvSpPr>
              <p:nvPr/>
            </p:nvSpPr>
            <p:spPr bwMode="auto">
              <a:xfrm>
                <a:off x="129" y="459"/>
                <a:ext cx="503" cy="45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4" name="Line 20"/>
              <p:cNvSpPr>
                <a:spLocks noChangeShapeType="1"/>
              </p:cNvSpPr>
              <p:nvPr/>
            </p:nvSpPr>
            <p:spPr bwMode="auto">
              <a:xfrm rot="10800000" flipH="1">
                <a:off x="632" y="395"/>
                <a:ext cx="243" cy="10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12" name="Group 21"/>
            <p:cNvGrpSpPr>
              <a:grpSpLocks/>
            </p:cNvGrpSpPr>
            <p:nvPr/>
          </p:nvGrpSpPr>
          <p:grpSpPr bwMode="auto">
            <a:xfrm>
              <a:off x="5592" y="304"/>
              <a:ext cx="1016" cy="656"/>
              <a:chOff x="0" y="0"/>
              <a:chExt cx="1016" cy="656"/>
            </a:xfrm>
          </p:grpSpPr>
          <p:sp>
            <p:nvSpPr>
              <p:cNvPr id="18" name="Rectangle 22"/>
              <p:cNvSpPr>
                <a:spLocks/>
              </p:cNvSpPr>
              <p:nvPr/>
            </p:nvSpPr>
            <p:spPr bwMode="auto">
              <a:xfrm>
                <a:off x="0" y="0"/>
                <a:ext cx="1016" cy="65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9" name="Line 23"/>
              <p:cNvSpPr>
                <a:spLocks noChangeShapeType="1"/>
              </p:cNvSpPr>
              <p:nvPr/>
            </p:nvSpPr>
            <p:spPr bwMode="auto">
              <a:xfrm>
                <a:off x="127" y="138"/>
                <a:ext cx="393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0" name="Line 24"/>
              <p:cNvSpPr>
                <a:spLocks noChangeShapeType="1"/>
              </p:cNvSpPr>
              <p:nvPr/>
            </p:nvSpPr>
            <p:spPr bwMode="auto">
              <a:xfrm>
                <a:off x="516" y="345"/>
                <a:ext cx="356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1" name="Line 25"/>
              <p:cNvSpPr>
                <a:spLocks noChangeShapeType="1"/>
              </p:cNvSpPr>
              <p:nvPr/>
            </p:nvSpPr>
            <p:spPr bwMode="auto">
              <a:xfrm flipH="1">
                <a:off x="525" y="127"/>
                <a:ext cx="0" cy="22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13" name="Rectangle 26"/>
            <p:cNvSpPr>
              <a:spLocks/>
            </p:cNvSpPr>
            <p:nvPr/>
          </p:nvSpPr>
          <p:spPr bwMode="auto">
            <a:xfrm>
              <a:off x="587" y="1036"/>
              <a:ext cx="530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cs typeface="Gill Sans" charset="0"/>
                </a:rPr>
                <a:t>L-L%</a:t>
              </a:r>
            </a:p>
          </p:txBody>
        </p:sp>
        <p:sp>
          <p:nvSpPr>
            <p:cNvPr id="14" name="Rectangle 27"/>
            <p:cNvSpPr>
              <a:spLocks/>
            </p:cNvSpPr>
            <p:nvPr/>
          </p:nvSpPr>
          <p:spPr bwMode="auto">
            <a:xfrm>
              <a:off x="1852" y="1036"/>
              <a:ext cx="568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cs typeface="Gill Sans" charset="0"/>
                </a:rPr>
                <a:t>L-H%</a:t>
              </a:r>
            </a:p>
          </p:txBody>
        </p:sp>
        <p:sp>
          <p:nvSpPr>
            <p:cNvPr id="15" name="Rectangle 28"/>
            <p:cNvSpPr>
              <a:spLocks/>
            </p:cNvSpPr>
            <p:nvPr/>
          </p:nvSpPr>
          <p:spPr bwMode="auto">
            <a:xfrm>
              <a:off x="3113" y="1036"/>
              <a:ext cx="605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cs typeface="Gill Sans" charset="0"/>
                </a:rPr>
                <a:t>H-H%</a:t>
              </a:r>
            </a:p>
          </p:txBody>
        </p:sp>
        <p:sp>
          <p:nvSpPr>
            <p:cNvPr id="16" name="Rectangle 29"/>
            <p:cNvSpPr>
              <a:spLocks/>
            </p:cNvSpPr>
            <p:nvPr/>
          </p:nvSpPr>
          <p:spPr bwMode="auto">
            <a:xfrm>
              <a:off x="4444" y="1036"/>
              <a:ext cx="568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cs typeface="Gill Sans" charset="0"/>
                </a:rPr>
                <a:t>H-L%</a:t>
              </a:r>
            </a:p>
          </p:txBody>
        </p:sp>
        <p:sp>
          <p:nvSpPr>
            <p:cNvPr id="17" name="Rectangle 30"/>
            <p:cNvSpPr>
              <a:spLocks/>
            </p:cNvSpPr>
            <p:nvPr/>
          </p:nvSpPr>
          <p:spPr bwMode="auto">
            <a:xfrm>
              <a:off x="5700" y="1036"/>
              <a:ext cx="631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cs typeface="Gill Sans" charset="0"/>
                </a:rPr>
                <a:t>!H-L%</a:t>
              </a: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  <p:pic>
        <p:nvPicPr>
          <p:cNvPr id="33" name="h1s9-l-l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471813" y="4487688"/>
            <a:ext cx="457200" cy="457200"/>
          </a:xfrm>
          <a:prstGeom prst="rect">
            <a:avLst/>
          </a:prstGeom>
        </p:spPr>
      </p:pic>
      <p:pic>
        <p:nvPicPr>
          <p:cNvPr id="34" name="h1s9-l-h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947134" y="4487688"/>
            <a:ext cx="457200" cy="457200"/>
          </a:xfrm>
          <a:prstGeom prst="rect">
            <a:avLst/>
          </a:prstGeom>
        </p:spPr>
      </p:pic>
      <p:pic>
        <p:nvPicPr>
          <p:cNvPr id="35" name="h1s9-h-h.wav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394200" y="4487688"/>
            <a:ext cx="457200" cy="457200"/>
          </a:xfrm>
          <a:prstGeom prst="rect">
            <a:avLst/>
          </a:prstGeom>
        </p:spPr>
      </p:pic>
      <p:pic>
        <p:nvPicPr>
          <p:cNvPr id="36" name="h1s9-h-l.wav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875889" y="4487688"/>
            <a:ext cx="457200" cy="457200"/>
          </a:xfrm>
          <a:prstGeom prst="rect">
            <a:avLst/>
          </a:prstGeom>
        </p:spPr>
      </p:pic>
      <p:pic>
        <p:nvPicPr>
          <p:cNvPr id="37" name="h1s2-downh-l.wav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353053" y="4485451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91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5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085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03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208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639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ToBI</a:t>
            </a:r>
            <a:r>
              <a:rPr lang="en-US" dirty="0" smtClean="0"/>
              <a:t> Example (in </a:t>
            </a:r>
            <a:r>
              <a:rPr lang="en-US" dirty="0" err="1" smtClean="0"/>
              <a:t>Praat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5"/>
          <a:srcRect t="2013" b="2013"/>
          <a:stretch>
            <a:fillRect/>
          </a:stretch>
        </p:blipFill>
        <p:spPr/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20</a:t>
            </a:fld>
            <a:endParaRPr lang="en-US"/>
          </a:p>
        </p:txBody>
      </p:sp>
      <p:pic>
        <p:nvPicPr>
          <p:cNvPr id="4" name="h1s9-example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69908" y="203200"/>
            <a:ext cx="812800" cy="81280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74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Fujisaki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33550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Superpositional</a:t>
            </a:r>
            <a:r>
              <a:rPr lang="en-US" dirty="0" smtClean="0"/>
              <a:t> view of intonation </a:t>
            </a:r>
            <a:r>
              <a:rPr lang="en-US" sz="3100" b="1" dirty="0" smtClean="0">
                <a:latin typeface="Garamond"/>
                <a:cs typeface="Garamond"/>
              </a:rPr>
              <a:t>Fujisaki &amp; Hirose 1982</a:t>
            </a:r>
          </a:p>
          <a:p>
            <a:r>
              <a:rPr lang="en-US" dirty="0" smtClean="0"/>
              <a:t>Prosody is described by a phrase command which is modified by accent commands.</a:t>
            </a:r>
          </a:p>
          <a:p>
            <a:r>
              <a:rPr lang="en-US" dirty="0" smtClean="0"/>
              <a:t>In the Fujisaki model, this is an additive process in log Hz space.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7217" y="2991747"/>
            <a:ext cx="9450892" cy="3364603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0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Fujisaki model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210" y="3668364"/>
            <a:ext cx="4952206" cy="176303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60" y="1470454"/>
            <a:ext cx="8567340" cy="784686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104" y="2382489"/>
            <a:ext cx="3238500" cy="2667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241" y="2382489"/>
            <a:ext cx="2298700" cy="3175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11" y="3014314"/>
            <a:ext cx="5851059" cy="2780061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22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Superpositional</a:t>
            </a:r>
            <a:r>
              <a:rPr lang="en-US" dirty="0" smtClean="0"/>
              <a:t> vs. Sequential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Superpositional</a:t>
            </a:r>
            <a:r>
              <a:rPr lang="en-US" dirty="0" smtClean="0"/>
              <a:t> models require identification of a phrase signal.</a:t>
            </a:r>
          </a:p>
          <a:p>
            <a:r>
              <a:rPr lang="en-US" dirty="0" smtClean="0"/>
              <a:t>Sequential models describe one prosodic event – phrasing or prominence – at a time.</a:t>
            </a:r>
            <a:endParaRPr lang="en-US" dirty="0"/>
          </a:p>
          <a:p>
            <a:r>
              <a:rPr lang="en-US" dirty="0" smtClean="0"/>
              <a:t>Similarities</a:t>
            </a:r>
          </a:p>
          <a:p>
            <a:pPr lvl="1"/>
            <a:r>
              <a:rPr lang="en-US" dirty="0" smtClean="0"/>
              <a:t>Both describe phrasing and accenting.</a:t>
            </a:r>
          </a:p>
          <a:p>
            <a:pPr lvl="1"/>
            <a:r>
              <a:rPr lang="en-US" dirty="0" smtClean="0"/>
              <a:t>If the phrasal context can be accommodated by a sequential model, there are no analytical reasons to suspect that </a:t>
            </a:r>
          </a:p>
          <a:p>
            <a:r>
              <a:rPr lang="en-US" dirty="0" smtClean="0"/>
              <a:t>Differences</a:t>
            </a:r>
            <a:endParaRPr lang="en-US" dirty="0"/>
          </a:p>
          <a:p>
            <a:pPr lvl="1"/>
            <a:r>
              <a:rPr lang="en-US" dirty="0"/>
              <a:t>Categorical vs. continuous accent types.</a:t>
            </a:r>
          </a:p>
          <a:p>
            <a:pPr lvl="1"/>
            <a:r>
              <a:rPr lang="en-US" dirty="0" err="1" smtClean="0"/>
              <a:t>Superpositional</a:t>
            </a:r>
            <a:r>
              <a:rPr lang="en-US" dirty="0" smtClean="0"/>
              <a:t> model is tightly coupled with pitch.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9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Direct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28441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Direct modeling takes a </a:t>
            </a:r>
            <a:r>
              <a:rPr lang="en-US" b="1" dirty="0" smtClean="0">
                <a:latin typeface="Helvetica Neue "/>
                <a:cs typeface="Helvetica Neue "/>
              </a:rPr>
              <a:t>task-specific</a:t>
            </a:r>
            <a:r>
              <a:rPr lang="en-US" dirty="0" smtClean="0">
                <a:latin typeface="Helvetica Neue "/>
                <a:cs typeface="Helvetica Neue "/>
              </a:rPr>
              <a:t> </a:t>
            </a:r>
            <a:r>
              <a:rPr lang="en-US" dirty="0" smtClean="0"/>
              <a:t>approach to prosodic analysis vs. identifying prosodic information irrespective of task.</a:t>
            </a:r>
            <a:br>
              <a:rPr lang="en-US" dirty="0" smtClean="0"/>
            </a:br>
            <a:r>
              <a:rPr lang="en-US" b="1" dirty="0" err="1" smtClean="0">
                <a:latin typeface="Garamond"/>
                <a:cs typeface="Garamond"/>
              </a:rPr>
              <a:t>Shriberg</a:t>
            </a:r>
            <a:r>
              <a:rPr lang="en-US" b="1" dirty="0" smtClean="0">
                <a:latin typeface="Garamond"/>
                <a:cs typeface="Garamond"/>
              </a:rPr>
              <a:t> &amp; </a:t>
            </a:r>
            <a:r>
              <a:rPr lang="en-US" b="1" dirty="0" err="1" smtClean="0">
                <a:latin typeface="Garamond"/>
                <a:cs typeface="Garamond"/>
              </a:rPr>
              <a:t>Stolcke</a:t>
            </a:r>
            <a:r>
              <a:rPr lang="en-US" b="1" dirty="0" smtClean="0">
                <a:latin typeface="Garamond"/>
                <a:cs typeface="Garamond"/>
              </a:rPr>
              <a:t> 2004</a:t>
            </a:r>
          </a:p>
          <a:p>
            <a:r>
              <a:rPr lang="en-US" dirty="0" smtClean="0"/>
              <a:t>Acoustic features are given “directly” to a classifier performing some spoken language processing task, e.g. sentence segmentation.</a:t>
            </a:r>
          </a:p>
          <a:p>
            <a:r>
              <a:rPr lang="en-US" dirty="0" smtClean="0"/>
              <a:t>Discriminative qualities of the acoustic features to the task are then learned specific to the target class rather than as a general quality of the speech.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887538" y="5127625"/>
            <a:ext cx="2176462" cy="52387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Acoustic Features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397500" y="5072063"/>
            <a:ext cx="2286000" cy="63500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Task-Specific Classifier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4" idx="3"/>
            <a:endCxn id="7" idx="1"/>
          </p:cNvCxnSpPr>
          <p:nvPr/>
        </p:nvCxnSpPr>
        <p:spPr>
          <a:xfrm>
            <a:off x="4064000" y="5389563"/>
            <a:ext cx="13335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Some Typical Acoustic/Prosodic Features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Features extracted from Acoustic Contours</a:t>
            </a:r>
          </a:p>
          <a:p>
            <a:pPr lvl="1"/>
            <a:r>
              <a:rPr lang="en-US" dirty="0" smtClean="0"/>
              <a:t>Pitch</a:t>
            </a:r>
          </a:p>
          <a:p>
            <a:pPr lvl="1"/>
            <a:r>
              <a:rPr lang="en-US" dirty="0" smtClean="0"/>
              <a:t>Intensity</a:t>
            </a:r>
          </a:p>
          <a:p>
            <a:r>
              <a:rPr lang="en-US" dirty="0" smtClean="0"/>
              <a:t>Standard Aggregations</a:t>
            </a:r>
          </a:p>
          <a:p>
            <a:pPr lvl="1"/>
            <a:r>
              <a:rPr lang="en-US" dirty="0" smtClean="0"/>
              <a:t>min, max, mean, </a:t>
            </a:r>
            <a:r>
              <a:rPr lang="en-US" dirty="0" err="1" smtClean="0"/>
              <a:t>st.</a:t>
            </a:r>
            <a:r>
              <a:rPr lang="en-US" dirty="0" smtClean="0"/>
              <a:t> dev.</a:t>
            </a:r>
          </a:p>
          <a:p>
            <a:r>
              <a:rPr lang="en-US" dirty="0" smtClean="0"/>
              <a:t>Common Transformations</a:t>
            </a:r>
          </a:p>
          <a:p>
            <a:pPr lvl="1"/>
            <a:r>
              <a:rPr lang="en-US" dirty="0" smtClean="0"/>
              <a:t>slope (𝚫), </a:t>
            </a:r>
            <a:r>
              <a:rPr lang="en-US" dirty="0" err="1" smtClean="0"/>
              <a:t>accelleration</a:t>
            </a:r>
            <a:r>
              <a:rPr lang="en-US" dirty="0" smtClean="0"/>
              <a:t> (𝚫𝚫)</a:t>
            </a:r>
          </a:p>
          <a:p>
            <a:pPr lvl="1"/>
            <a:r>
              <a:rPr lang="en-US" dirty="0" smtClean="0"/>
              <a:t>Speaker normalization</a:t>
            </a:r>
          </a:p>
          <a:p>
            <a:r>
              <a:rPr lang="en-US" dirty="0" smtClean="0"/>
              <a:t>Voicing information</a:t>
            </a:r>
          </a:p>
          <a:p>
            <a:pPr lvl="1"/>
            <a:r>
              <a:rPr lang="en-US" dirty="0" smtClean="0"/>
              <a:t>Onset times, intervals</a:t>
            </a:r>
          </a:p>
          <a:p>
            <a:r>
              <a:rPr lang="en-US" dirty="0" smtClean="0"/>
              <a:t>Duration</a:t>
            </a:r>
            <a:r>
              <a:rPr lang="en-US" dirty="0"/>
              <a:t> </a:t>
            </a:r>
            <a:r>
              <a:rPr lang="en-US" dirty="0" smtClean="0"/>
              <a:t>and Silence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Some Typical Lexical Features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Lexical Identity – “</a:t>
            </a:r>
            <a:r>
              <a:rPr lang="en-US" dirty="0" err="1" smtClean="0"/>
              <a:t>AccentRatio</a:t>
            </a:r>
            <a:r>
              <a:rPr lang="en-US" dirty="0" smtClean="0"/>
              <a:t>”</a:t>
            </a:r>
            <a:br>
              <a:rPr lang="en-US" dirty="0" smtClean="0"/>
            </a:br>
            <a:r>
              <a:rPr lang="en-US" b="1" dirty="0" err="1" smtClean="0">
                <a:latin typeface="Garamond"/>
                <a:cs typeface="Garamond"/>
              </a:rPr>
              <a:t>Nenkova</a:t>
            </a:r>
            <a:r>
              <a:rPr lang="en-US" b="1" dirty="0" smtClean="0">
                <a:latin typeface="Garamond"/>
                <a:cs typeface="Garamond"/>
              </a:rPr>
              <a:t> et al. 2007</a:t>
            </a:r>
          </a:p>
          <a:p>
            <a:r>
              <a:rPr lang="en-US" dirty="0" smtClean="0"/>
              <a:t>Function vs. Content Words</a:t>
            </a:r>
            <a:br>
              <a:rPr lang="en-US" dirty="0" smtClean="0"/>
            </a:br>
            <a:r>
              <a:rPr lang="en-US" b="1" dirty="0" smtClean="0">
                <a:latin typeface="Garamond"/>
                <a:cs typeface="Garamond"/>
              </a:rPr>
              <a:t>Ross &amp; </a:t>
            </a:r>
            <a:r>
              <a:rPr lang="en-US" b="1" dirty="0" err="1" smtClean="0">
                <a:latin typeface="Garamond"/>
                <a:cs typeface="Garamond"/>
              </a:rPr>
              <a:t>Ostendorf</a:t>
            </a:r>
            <a:r>
              <a:rPr lang="en-US" b="1" dirty="0" smtClean="0">
                <a:latin typeface="Garamond"/>
                <a:cs typeface="Garamond"/>
              </a:rPr>
              <a:t> 1996</a:t>
            </a:r>
          </a:p>
          <a:p>
            <a:r>
              <a:rPr lang="en-US" dirty="0" smtClean="0"/>
              <a:t>Part of Speech Tags</a:t>
            </a:r>
            <a:br>
              <a:rPr lang="en-US" dirty="0" smtClean="0"/>
            </a:br>
            <a:r>
              <a:rPr lang="en-US" b="1" dirty="0" smtClean="0">
                <a:latin typeface="Garamond"/>
                <a:cs typeface="Garamond"/>
              </a:rPr>
              <a:t>Ross &amp; </a:t>
            </a:r>
            <a:r>
              <a:rPr lang="en-US" b="1" dirty="0" err="1" smtClean="0">
                <a:latin typeface="Garamond"/>
                <a:cs typeface="Garamond"/>
              </a:rPr>
              <a:t>Ostendorf</a:t>
            </a:r>
            <a:r>
              <a:rPr lang="en-US" b="1" dirty="0" smtClean="0">
                <a:latin typeface="Garamond"/>
                <a:cs typeface="Garamond"/>
              </a:rPr>
              <a:t> 1996</a:t>
            </a:r>
          </a:p>
          <a:p>
            <a:r>
              <a:rPr lang="en-US" dirty="0" smtClean="0"/>
              <a:t>Syntactic Disjuncture</a:t>
            </a:r>
            <a:br>
              <a:rPr lang="en-US" dirty="0" smtClean="0"/>
            </a:br>
            <a:r>
              <a:rPr lang="en-US" b="1" dirty="0" smtClean="0">
                <a:latin typeface="Garamond"/>
                <a:cs typeface="Garamond"/>
              </a:rPr>
              <a:t>Wang &amp; Hirschberg 1991</a:t>
            </a:r>
            <a:br>
              <a:rPr lang="en-US" b="1" dirty="0" smtClean="0">
                <a:latin typeface="Garamond"/>
                <a:cs typeface="Garamond"/>
              </a:rPr>
            </a:br>
            <a:r>
              <a:rPr lang="en-US" b="1" dirty="0" smtClean="0">
                <a:latin typeface="Garamond"/>
                <a:cs typeface="Garamond"/>
              </a:rPr>
              <a:t>Hirschberg &amp; </a:t>
            </a:r>
            <a:r>
              <a:rPr lang="en-US" b="1" dirty="0" err="1" smtClean="0">
                <a:latin typeface="Garamond"/>
                <a:cs typeface="Garamond"/>
              </a:rPr>
              <a:t>Rambow</a:t>
            </a:r>
            <a:r>
              <a:rPr lang="en-US" b="1" dirty="0" smtClean="0">
                <a:latin typeface="Garamond"/>
                <a:cs typeface="Garamond"/>
              </a:rPr>
              <a:t> 2001</a:t>
            </a:r>
          </a:p>
          <a:p>
            <a:r>
              <a:rPr lang="en-US" dirty="0" smtClean="0"/>
              <a:t>Position in Sentence</a:t>
            </a:r>
            <a:br>
              <a:rPr lang="en-US" dirty="0" smtClean="0"/>
            </a:br>
            <a:r>
              <a:rPr lang="en-US" b="1" dirty="0">
                <a:latin typeface="Garamond"/>
                <a:cs typeface="Garamond"/>
              </a:rPr>
              <a:t>Sun 2002</a:t>
            </a:r>
            <a:r>
              <a:rPr lang="en-US" dirty="0" smtClean="0"/>
              <a:t>, etc.</a:t>
            </a:r>
          </a:p>
          <a:p>
            <a:r>
              <a:rPr lang="en-US" dirty="0" smtClean="0"/>
              <a:t>Number of syllables</a:t>
            </a:r>
            <a:br>
              <a:rPr lang="en-US" dirty="0" smtClean="0"/>
            </a:br>
            <a:r>
              <a:rPr lang="en-US" b="1" dirty="0" smtClean="0">
                <a:latin typeface="Garamond"/>
                <a:cs typeface="Garamond"/>
              </a:rPr>
              <a:t>Sun 2002</a:t>
            </a:r>
            <a:r>
              <a:rPr lang="en-US" dirty="0" smtClean="0"/>
              <a:t>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3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Suprasegmental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Prosodic variation is a </a:t>
            </a:r>
            <a:r>
              <a:rPr lang="en-US" b="1" i="1" dirty="0" err="1" smtClean="0"/>
              <a:t>suprasegmental</a:t>
            </a:r>
            <a:r>
              <a:rPr lang="en-US" b="1" i="1" dirty="0" smtClean="0"/>
              <a:t> </a:t>
            </a:r>
            <a:r>
              <a:rPr lang="en-US" dirty="0" smtClean="0"/>
              <a:t>quality.</a:t>
            </a:r>
          </a:p>
          <a:p>
            <a:pPr lvl="1"/>
            <a:r>
              <a:rPr lang="en-US" dirty="0" smtClean="0"/>
              <a:t>That is, the variation spans phone boundaries.</a:t>
            </a:r>
          </a:p>
          <a:p>
            <a:pPr lvl="1"/>
            <a:r>
              <a:rPr lang="en-US" dirty="0" smtClean="0"/>
              <a:t>Often the variation spans multiple words, or sentences, relying on multi-word context.</a:t>
            </a:r>
            <a:endParaRPr lang="en-US" dirty="0"/>
          </a:p>
          <a:p>
            <a:r>
              <a:rPr lang="en-US" dirty="0" smtClean="0"/>
              <a:t>Signal processing techniques for speech often operate using local information (10 </a:t>
            </a:r>
            <a:r>
              <a:rPr lang="en-US" dirty="0" err="1" smtClean="0"/>
              <a:t>ms</a:t>
            </a:r>
            <a:r>
              <a:rPr lang="en-US" dirty="0" smtClean="0"/>
              <a:t> frames).</a:t>
            </a:r>
          </a:p>
          <a:p>
            <a:pPr lvl="1"/>
            <a:r>
              <a:rPr lang="en-US" dirty="0" smtClean="0"/>
              <a:t>f0 </a:t>
            </a:r>
            <a:r>
              <a:rPr lang="en-US" dirty="0"/>
              <a:t>estimation, </a:t>
            </a:r>
            <a:r>
              <a:rPr lang="en-US" dirty="0" smtClean="0"/>
              <a:t>VAD, FFT, MFCC, PLP-RASTA, e.g.</a:t>
            </a:r>
          </a:p>
          <a:p>
            <a:pPr lvl="1"/>
            <a:r>
              <a:rPr lang="en-US" dirty="0" smtClean="0"/>
              <a:t>less reflective of linguistic properties of speech</a:t>
            </a:r>
          </a:p>
          <a:p>
            <a:r>
              <a:rPr lang="en-US" dirty="0" smtClean="0"/>
              <a:t>This forces prosodic analysis to use different techniques that are reflective of these domains.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58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Dimensions of Prosodic Variation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Pitch </a:t>
            </a:r>
          </a:p>
          <a:p>
            <a:pPr lvl="1"/>
            <a:r>
              <a:rPr lang="en-US" dirty="0" smtClean="0"/>
              <a:t>“Intonation”</a:t>
            </a:r>
          </a:p>
          <a:p>
            <a:pPr lvl="1"/>
            <a:r>
              <a:rPr lang="en-US" dirty="0" smtClean="0"/>
              <a:t>Hz, Log Hz (semitones), Mel, Bark.</a:t>
            </a:r>
          </a:p>
          <a:p>
            <a:r>
              <a:rPr lang="en-US" dirty="0"/>
              <a:t>Intensity</a:t>
            </a:r>
          </a:p>
          <a:p>
            <a:r>
              <a:rPr lang="en-US" dirty="0" smtClean="0"/>
              <a:t>Duration</a:t>
            </a:r>
          </a:p>
          <a:p>
            <a:r>
              <a:rPr lang="en-US" dirty="0" smtClean="0"/>
              <a:t>Spectral Features</a:t>
            </a:r>
          </a:p>
          <a:p>
            <a:pPr lvl="1"/>
            <a:r>
              <a:rPr lang="en-US" dirty="0" smtClean="0"/>
              <a:t>MFCC</a:t>
            </a:r>
          </a:p>
          <a:p>
            <a:pPr lvl="1"/>
            <a:r>
              <a:rPr lang="en-US" dirty="0" smtClean="0"/>
              <a:t>Spectral Tilt, Spectral Emphasis, Spectral Balance</a:t>
            </a:r>
          </a:p>
          <a:p>
            <a:r>
              <a:rPr lang="en-US" dirty="0" smtClean="0"/>
              <a:t>Rhythm</a:t>
            </a:r>
          </a:p>
          <a:p>
            <a:r>
              <a:rPr lang="en-US" dirty="0" smtClean="0"/>
              <a:t>Silence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0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cs typeface="Helvetica Neue Light"/>
              </a:rPr>
              <a:t>This tutorial is about prosodic analysis </a:t>
            </a:r>
            <a:r>
              <a:rPr lang="en-US" b="1" i="1" dirty="0" smtClean="0">
                <a:cs typeface="Helvetica Neue Light"/>
              </a:rPr>
              <a:t>techniques</a:t>
            </a:r>
            <a:r>
              <a:rPr lang="en-US" dirty="0" smtClean="0">
                <a:cs typeface="Helvetica Neue Light"/>
              </a:rPr>
              <a:t> and </a:t>
            </a:r>
            <a:r>
              <a:rPr lang="en-US" b="1" i="1" dirty="0" smtClean="0">
                <a:cs typeface="Helvetica Neue Light"/>
              </a:rPr>
              <a:t>applications</a:t>
            </a:r>
            <a:r>
              <a:rPr lang="en-US" dirty="0" smtClean="0">
                <a:cs typeface="Helvetica Neue Light"/>
              </a:rPr>
              <a:t>.</a:t>
            </a:r>
          </a:p>
          <a:p>
            <a:pPr lvl="1"/>
            <a:r>
              <a:rPr lang="en-US" dirty="0" smtClean="0">
                <a:cs typeface="Helvetica Neue Light"/>
              </a:rPr>
              <a:t>Some of these are tightly integrated.</a:t>
            </a:r>
          </a:p>
          <a:p>
            <a:pPr lvl="1"/>
            <a:r>
              <a:rPr lang="en-US" dirty="0">
                <a:cs typeface="Helvetica Neue Light"/>
              </a:rPr>
              <a:t>We will focus on </a:t>
            </a:r>
            <a:r>
              <a:rPr lang="en-US" b="1" i="1" dirty="0">
                <a:cs typeface="Helvetica Neue Light"/>
              </a:rPr>
              <a:t>acoustic</a:t>
            </a:r>
            <a:r>
              <a:rPr lang="en-US" b="1" dirty="0">
                <a:cs typeface="Helvetica Neue Light"/>
              </a:rPr>
              <a:t> </a:t>
            </a:r>
            <a:r>
              <a:rPr lang="en-US" dirty="0">
                <a:cs typeface="Helvetica Neue Light"/>
              </a:rPr>
              <a:t>analysis of prosody</a:t>
            </a:r>
            <a:r>
              <a:rPr lang="en-US" dirty="0" smtClean="0">
                <a:cs typeface="Helvetica Neue Light"/>
              </a:rPr>
              <a:t>.</a:t>
            </a:r>
          </a:p>
          <a:p>
            <a:r>
              <a:rPr lang="en-US" dirty="0" smtClean="0">
                <a:cs typeface="Helvetica Neue Light"/>
              </a:rPr>
              <a:t>Survey of successful and promising techniques and applications.</a:t>
            </a:r>
          </a:p>
          <a:p>
            <a:pPr lvl="1"/>
            <a:r>
              <a:rPr lang="en-US" dirty="0" smtClean="0">
                <a:cs typeface="Helvetica Neue Light"/>
              </a:rPr>
              <a:t>There are broader linguistic and communicative implications of prosodic variation.</a:t>
            </a:r>
          </a:p>
          <a:p>
            <a:r>
              <a:rPr lang="en-US" dirty="0" smtClean="0">
                <a:cs typeface="Helvetica Neue Light"/>
              </a:rPr>
              <a:t>Focus will be on English and languages like English (Dutch, German, e.g.) with some asides.</a:t>
            </a:r>
            <a:endParaRPr lang="en-US" dirty="0">
              <a:cs typeface="Helvetica Neue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0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Prosody is often implicitly taken to be primarily a function of </a:t>
            </a:r>
            <a:r>
              <a:rPr lang="en-US" dirty="0" smtClean="0"/>
              <a:t>pitch. </a:t>
            </a:r>
            <a:br>
              <a:rPr lang="en-US" dirty="0" smtClean="0"/>
            </a:br>
            <a:r>
              <a:rPr lang="en-US" sz="2400" b="1" dirty="0" err="1" smtClean="0">
                <a:latin typeface="Garamond"/>
                <a:cs typeface="Garamond"/>
              </a:rPr>
              <a:t>Bolinger</a:t>
            </a:r>
            <a:r>
              <a:rPr lang="en-US" sz="2400" b="1" dirty="0" smtClean="0">
                <a:latin typeface="Garamond"/>
                <a:cs typeface="Garamond"/>
              </a:rPr>
              <a:t> 1958, </a:t>
            </a:r>
            <a:r>
              <a:rPr lang="en-US" sz="2400" b="1" dirty="0" err="1" smtClean="0">
                <a:latin typeface="Garamond"/>
                <a:cs typeface="Garamond"/>
              </a:rPr>
              <a:t>Terken</a:t>
            </a:r>
            <a:r>
              <a:rPr lang="en-US" sz="2400" b="1" dirty="0" smtClean="0">
                <a:latin typeface="Garamond"/>
                <a:cs typeface="Garamond"/>
              </a:rPr>
              <a:t> &amp; Hermes 2000, Beckman 1986, Ladd 1996</a:t>
            </a:r>
            <a:endParaRPr lang="en-US" dirty="0" smtClean="0"/>
          </a:p>
          <a:p>
            <a:r>
              <a:rPr lang="en-US" dirty="0" smtClean="0"/>
              <a:t>All descriptions of prosody rely on pitch – some exclusively.</a:t>
            </a:r>
          </a:p>
          <a:p>
            <a:r>
              <a:rPr lang="en-US" dirty="0" smtClean="0"/>
              <a:t>Prosodic Event types are differentiated by pitch.</a:t>
            </a:r>
          </a:p>
          <a:p>
            <a:pPr lvl="1"/>
            <a:r>
              <a:rPr lang="en-US" dirty="0"/>
              <a:t>Question intonation is clearly indicated by pitch.</a:t>
            </a:r>
          </a:p>
          <a:p>
            <a:pPr lvl="1"/>
            <a:r>
              <a:rPr lang="en-US" dirty="0" smtClean="0"/>
              <a:t>Contrast is indicated in part by timing of pitch peaks.</a:t>
            </a:r>
          </a:p>
          <a:p>
            <a:r>
              <a:rPr lang="en-US" dirty="0" smtClean="0"/>
              <a:t>There is certainly more to prosody than only pitch, though it remains a significant dimension of prosodic variation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29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28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Pitch Units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Units of analysis: Hz, Log Hz (semitones), Mel, Bark.</a:t>
            </a:r>
          </a:p>
          <a:p>
            <a:r>
              <a:rPr lang="en-US" dirty="0"/>
              <a:t>Perception of pitch has a log linear relationship to frequency.</a:t>
            </a:r>
          </a:p>
          <a:p>
            <a:r>
              <a:rPr lang="en-US" dirty="0"/>
              <a:t>Doubling and Halving errors </a:t>
            </a:r>
            <a:r>
              <a:rPr lang="en-US" dirty="0" smtClean="0"/>
              <a:t>are </a:t>
            </a:r>
            <a:r>
              <a:rPr lang="en-US" i="1" dirty="0" smtClean="0"/>
              <a:t>relatively</a:t>
            </a:r>
            <a:r>
              <a:rPr lang="en-US" dirty="0" smtClean="0"/>
              <a:t> </a:t>
            </a:r>
            <a:r>
              <a:rPr lang="en-US" dirty="0"/>
              <a:t>frequent in pitch estimation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 a log linear domain, these errors have equal impact.  In a linear domain, doubling errors are ~4x more damaging than halving errors.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Intensity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There has been an increased consideration of intensity – ‘loudness’ – in prosodic analysis.</a:t>
            </a:r>
          </a:p>
          <a:p>
            <a:r>
              <a:rPr lang="en-US" dirty="0" smtClean="0"/>
              <a:t>Relative intensity has been found to be at least as good a predictor of prominence as pitch. </a:t>
            </a:r>
            <a:r>
              <a:rPr lang="en-US" sz="2200" b="1" dirty="0" err="1" smtClean="0">
                <a:latin typeface="Garamond"/>
                <a:cs typeface="Garamond"/>
              </a:rPr>
              <a:t>Kochanski</a:t>
            </a:r>
            <a:r>
              <a:rPr lang="en-US" sz="2200" b="1" dirty="0" smtClean="0">
                <a:latin typeface="Garamond"/>
                <a:cs typeface="Garamond"/>
              </a:rPr>
              <a:t> et al. 2005, </a:t>
            </a:r>
            <a:r>
              <a:rPr lang="en-US" sz="2200" b="1" dirty="0" err="1" smtClean="0">
                <a:latin typeface="Garamond"/>
                <a:cs typeface="Garamond"/>
              </a:rPr>
              <a:t>Silipo</a:t>
            </a:r>
            <a:r>
              <a:rPr lang="en-US" sz="2200" b="1" dirty="0" smtClean="0">
                <a:latin typeface="Garamond"/>
                <a:cs typeface="Garamond"/>
              </a:rPr>
              <a:t> &amp; Greenberg 2000, Rosenberg &amp; Hirschberg 2006</a:t>
            </a:r>
            <a:endParaRPr lang="en-US" dirty="0" smtClean="0"/>
          </a:p>
          <a:p>
            <a:r>
              <a:rPr lang="en-US" dirty="0" smtClean="0"/>
              <a:t>Has the advantage of being extracted more reliably from the speech signal.  </a:t>
            </a:r>
          </a:p>
          <a:p>
            <a:r>
              <a:rPr lang="en-US" dirty="0" smtClean="0"/>
              <a:t>Requires normalization to account for recording conditions – microphone gain, proximity, etc.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726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 are durational correlates to both accenting and phrasing.</a:t>
            </a:r>
          </a:p>
          <a:p>
            <a:r>
              <a:rPr lang="en-US" dirty="0" smtClean="0"/>
              <a:t>Prominent words are longer than </a:t>
            </a:r>
            <a:r>
              <a:rPr lang="en-US" dirty="0" err="1" smtClean="0"/>
              <a:t>deaccented</a:t>
            </a:r>
            <a:r>
              <a:rPr lang="en-US" dirty="0" smtClean="0"/>
              <a:t> words.</a:t>
            </a:r>
          </a:p>
          <a:p>
            <a:r>
              <a:rPr lang="en-US" dirty="0" smtClean="0"/>
              <a:t>Prominent syllables are longer than </a:t>
            </a:r>
            <a:r>
              <a:rPr lang="en-US" dirty="0" err="1" smtClean="0"/>
              <a:t>deaccented</a:t>
            </a:r>
            <a:r>
              <a:rPr lang="en-US" dirty="0" smtClean="0"/>
              <a:t> syllables.</a:t>
            </a:r>
          </a:p>
          <a:p>
            <a:r>
              <a:rPr lang="en-US" dirty="0" smtClean="0"/>
              <a:t>Phones that precede phrase boundaries are longer than phrase internal phones. (Pre-boundary lengthening.)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3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Spectral Qualities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075714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Spectral Tilt, Spectral Balance, Spectral Emphasis, High-Frequency Emphasis.</a:t>
            </a:r>
          </a:p>
          <a:p>
            <a:r>
              <a:rPr lang="en-US" dirty="0" smtClean="0"/>
              <a:t>Shown to correlate with prominence. </a:t>
            </a:r>
            <a:br>
              <a:rPr lang="en-US" dirty="0" smtClean="0"/>
            </a:br>
            <a:r>
              <a:rPr lang="en-US" b="1" dirty="0" err="1" smtClean="0">
                <a:latin typeface="Garamond"/>
                <a:cs typeface="Garamond"/>
              </a:rPr>
              <a:t>Sluijter</a:t>
            </a:r>
            <a:r>
              <a:rPr lang="en-US" b="1" dirty="0" smtClean="0">
                <a:latin typeface="Garamond"/>
                <a:cs typeface="Garamond"/>
              </a:rPr>
              <a:t> &amp; Van </a:t>
            </a:r>
            <a:r>
              <a:rPr lang="en-US" b="1" dirty="0" err="1" smtClean="0">
                <a:latin typeface="Garamond"/>
                <a:cs typeface="Garamond"/>
              </a:rPr>
              <a:t>Heuven</a:t>
            </a:r>
            <a:r>
              <a:rPr lang="en-US" b="1" dirty="0" smtClean="0">
                <a:latin typeface="Garamond"/>
                <a:cs typeface="Garamond"/>
              </a:rPr>
              <a:t> 1996-7, </a:t>
            </a:r>
            <a:r>
              <a:rPr lang="en-US" b="1" dirty="0" err="1" smtClean="0">
                <a:latin typeface="Garamond"/>
                <a:cs typeface="Garamond"/>
              </a:rPr>
              <a:t>Fant</a:t>
            </a:r>
            <a:r>
              <a:rPr lang="en-US" b="1" dirty="0">
                <a:latin typeface="Garamond"/>
                <a:cs typeface="Garamond"/>
              </a:rPr>
              <a:t> </a:t>
            </a:r>
            <a:r>
              <a:rPr lang="en-US" b="1" dirty="0" smtClean="0">
                <a:latin typeface="Garamond"/>
                <a:cs typeface="Garamond"/>
              </a:rPr>
              <a:t>et al. 1997  </a:t>
            </a:r>
          </a:p>
          <a:p>
            <a:r>
              <a:rPr lang="en-US" dirty="0" smtClean="0"/>
              <a:t>Increased </a:t>
            </a:r>
            <a:r>
              <a:rPr lang="en-US" dirty="0" err="1" smtClean="0"/>
              <a:t>subglottal</a:t>
            </a:r>
            <a:r>
              <a:rPr lang="en-US" dirty="0" smtClean="0"/>
              <a:t> pressure leads to increased energy in higher frequencies of the spectrum.</a:t>
            </a:r>
          </a:p>
          <a:p>
            <a:r>
              <a:rPr lang="en-US" dirty="0" smtClean="0"/>
              <a:t>MFCC/PLP features are able to capture this information implicitly.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33</a:t>
            </a:fld>
            <a:endParaRPr lang="en-US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8950" y="3675915"/>
            <a:ext cx="5781675" cy="248041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00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Spectral Balance/Tilt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Calculate a spectrogram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Spectral balance is calculated with respect to a specific Hz threshold, say 500Hz </a:t>
            </a:r>
            <a:br>
              <a:rPr lang="en-US" dirty="0" smtClean="0"/>
            </a:br>
            <a:r>
              <a:rPr lang="en-US" sz="2000" b="1" dirty="0" err="1" smtClean="0">
                <a:latin typeface="Garamond"/>
                <a:cs typeface="Garamond"/>
              </a:rPr>
              <a:t>Sluijter</a:t>
            </a:r>
            <a:r>
              <a:rPr lang="en-US" sz="2000" b="1" dirty="0" smtClean="0">
                <a:latin typeface="Garamond"/>
                <a:cs typeface="Garamond"/>
              </a:rPr>
              <a:t> &amp; Van </a:t>
            </a:r>
            <a:r>
              <a:rPr lang="en-US" sz="2000" b="1" dirty="0" err="1" smtClean="0">
                <a:latin typeface="Garamond"/>
                <a:cs typeface="Garamond"/>
              </a:rPr>
              <a:t>Heuven</a:t>
            </a:r>
            <a:r>
              <a:rPr lang="en-US" sz="2000" b="1" dirty="0" smtClean="0">
                <a:latin typeface="Garamond"/>
                <a:cs typeface="Garamond"/>
              </a:rPr>
              <a:t> 1996,1997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34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68" y="1892507"/>
            <a:ext cx="4200280" cy="1801972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117" y="1892507"/>
            <a:ext cx="3321538" cy="3612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93117" y="2618154"/>
            <a:ext cx="3321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Where the STFT is typically calculated with a 10ms frame and 25ms hamming window</a:t>
            </a: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195" y="5137150"/>
            <a:ext cx="4597400" cy="121920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3223846" y="429846"/>
            <a:ext cx="5859829" cy="5001846"/>
            <a:chOff x="3223846" y="429846"/>
            <a:chExt cx="5859829" cy="5001846"/>
          </a:xfrm>
        </p:grpSpPr>
        <p:sp>
          <p:nvSpPr>
            <p:cNvPr id="9" name="Rectangle 8"/>
            <p:cNvSpPr/>
            <p:nvPr/>
          </p:nvSpPr>
          <p:spPr>
            <a:xfrm>
              <a:off x="3223846" y="429846"/>
              <a:ext cx="5859829" cy="500184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" name="Picture 3" descr="fft-example.gi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24617" y="547074"/>
              <a:ext cx="5250962" cy="4058371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3335501" y="5061413"/>
              <a:ext cx="56002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http://</a:t>
              </a:r>
              <a:r>
                <a:rPr lang="en-US" sz="1400" dirty="0" err="1"/>
                <a:t>clas.mq.edu.au</a:t>
              </a:r>
              <a:r>
                <a:rPr lang="en-US" sz="1400" dirty="0"/>
                <a:t>/acoustics/</a:t>
              </a:r>
              <a:r>
                <a:rPr lang="en-US" sz="1400" dirty="0" err="1"/>
                <a:t>speech_spectra</a:t>
              </a:r>
              <a:r>
                <a:rPr lang="en-US" sz="1400" dirty="0"/>
                <a:t>/</a:t>
              </a:r>
              <a:r>
                <a:rPr lang="en-US" sz="1400" dirty="0" err="1"/>
                <a:t>fft_lpc_settings.html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647860" y="4754052"/>
              <a:ext cx="49607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Australian male /</a:t>
              </a:r>
              <a:r>
                <a:rPr lang="en-US" sz="1400" dirty="0" err="1" smtClean="0"/>
                <a:t>i</a:t>
              </a:r>
              <a:r>
                <a:rPr lang="en-US" sz="1400" dirty="0" smtClean="0"/>
                <a:t>:/ from “heed” FFT analysis window 12.8ms</a:t>
              </a:r>
              <a:endParaRPr lang="en-US" sz="1400" dirty="0"/>
            </a:p>
          </p:txBody>
        </p:sp>
      </p:grpSp>
      <p:cxnSp>
        <p:nvCxnSpPr>
          <p:cNvPr id="15" name="Straight Connector 14"/>
          <p:cNvCxnSpPr/>
          <p:nvPr/>
        </p:nvCxnSpPr>
        <p:spPr>
          <a:xfrm>
            <a:off x="4278933" y="507998"/>
            <a:ext cx="0" cy="281354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706" y="3341077"/>
            <a:ext cx="334108" cy="278423"/>
          </a:xfrm>
          <a:prstGeom prst="rect">
            <a:avLst/>
          </a:prstGeom>
        </p:spPr>
      </p:pic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7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Calculate a spectrogram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Spectral tilt is the slope of the least squares estimate the log spectrogram</a:t>
            </a:r>
            <a:br>
              <a:rPr lang="en-US" dirty="0" smtClean="0"/>
            </a:br>
            <a:r>
              <a:rPr lang="en-US" sz="2000" b="1" dirty="0" err="1" smtClean="0">
                <a:latin typeface="Garamond"/>
                <a:cs typeface="Garamond"/>
              </a:rPr>
              <a:t>Fant</a:t>
            </a:r>
            <a:r>
              <a:rPr lang="en-US" sz="2000" b="1" dirty="0" smtClean="0">
                <a:latin typeface="Garamond"/>
                <a:cs typeface="Garamond"/>
              </a:rPr>
              <a:t> et al. 1997, Campbell &amp; Beckman 1997</a:t>
            </a:r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Spectral Tilt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35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68" y="1892507"/>
            <a:ext cx="4200280" cy="1801972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117" y="1892507"/>
            <a:ext cx="3321538" cy="3612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93117" y="2618154"/>
            <a:ext cx="3321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Where the STFT is typically calculated with a 10ms frame and 25ms hamming window</a:t>
            </a:r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573" y="4479670"/>
            <a:ext cx="2509227" cy="42009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93" y="5048250"/>
            <a:ext cx="8115300" cy="130810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3223846" y="429846"/>
            <a:ext cx="5859829" cy="5001846"/>
            <a:chOff x="3223846" y="429846"/>
            <a:chExt cx="5859829" cy="5001846"/>
          </a:xfrm>
        </p:grpSpPr>
        <p:sp>
          <p:nvSpPr>
            <p:cNvPr id="12" name="Rectangle 11"/>
            <p:cNvSpPr/>
            <p:nvPr/>
          </p:nvSpPr>
          <p:spPr>
            <a:xfrm>
              <a:off x="3223846" y="429846"/>
              <a:ext cx="5859829" cy="500184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fft-example.gi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24617" y="547074"/>
              <a:ext cx="5250962" cy="4058371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335501" y="5061413"/>
              <a:ext cx="56002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http://</a:t>
              </a:r>
              <a:r>
                <a:rPr lang="en-US" sz="1400" dirty="0" err="1"/>
                <a:t>clas.mq.edu.au</a:t>
              </a:r>
              <a:r>
                <a:rPr lang="en-US" sz="1400" dirty="0"/>
                <a:t>/acoustics/</a:t>
              </a:r>
              <a:r>
                <a:rPr lang="en-US" sz="1400" dirty="0" err="1"/>
                <a:t>speech_spectra</a:t>
              </a:r>
              <a:r>
                <a:rPr lang="en-US" sz="1400" dirty="0"/>
                <a:t>/</a:t>
              </a:r>
              <a:r>
                <a:rPr lang="en-US" sz="1400" dirty="0" err="1"/>
                <a:t>fft_lpc_settings.html</a:t>
              </a:r>
              <a:endParaRPr lang="en-US" sz="1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47860" y="4754052"/>
              <a:ext cx="49607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Australian male /</a:t>
              </a:r>
              <a:r>
                <a:rPr lang="en-US" sz="1400" dirty="0" err="1" smtClean="0"/>
                <a:t>i</a:t>
              </a:r>
              <a:r>
                <a:rPr lang="en-US" sz="1400" dirty="0" smtClean="0"/>
                <a:t>:/ from “heed” FFT analysis window 12.8ms</a:t>
              </a:r>
              <a:endParaRPr lang="en-US" sz="1400" dirty="0"/>
            </a:p>
          </p:txBody>
        </p:sp>
      </p:grpSp>
      <p:cxnSp>
        <p:nvCxnSpPr>
          <p:cNvPr id="16" name="Straight Connector 15"/>
          <p:cNvCxnSpPr/>
          <p:nvPr/>
        </p:nvCxnSpPr>
        <p:spPr>
          <a:xfrm flipH="1" flipV="1">
            <a:off x="3647861" y="1016001"/>
            <a:ext cx="4960787" cy="87650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4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Rhythm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“stress-timed” languages, stressed syllables are approximately equally spaced.</a:t>
            </a:r>
          </a:p>
          <a:p>
            <a:r>
              <a:rPr lang="en-US" dirty="0" smtClean="0"/>
              <a:t>However, the rhythm resets at phrase boundaries.  </a:t>
            </a:r>
          </a:p>
          <a:p>
            <a:r>
              <a:rPr lang="en-US" dirty="0" smtClean="0"/>
              <a:t>One difficulty in analyzing this is that intermediate phrases may be 3-4 words long providing very few samples to detect a consistent rhythm.</a:t>
            </a:r>
          </a:p>
          <a:p>
            <a:r>
              <a:rPr lang="en-US" dirty="0" smtClean="0"/>
              <a:t>Promising area for future research.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87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Silence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Silence is a powerful indicator of phrasing.</a:t>
            </a:r>
          </a:p>
          <a:p>
            <a:endParaRPr lang="en-US" dirty="0"/>
          </a:p>
          <a:p>
            <a:r>
              <a:rPr lang="en-US" dirty="0" smtClean="0"/>
              <a:t>Identifying silence is generally the easiest signal processing task.</a:t>
            </a:r>
          </a:p>
          <a:p>
            <a:pPr lvl="1"/>
            <a:r>
              <a:rPr lang="en-US" dirty="0" smtClean="0"/>
              <a:t>Envelope </a:t>
            </a:r>
            <a:r>
              <a:rPr lang="en-US" dirty="0" err="1" smtClean="0"/>
              <a:t>threshholding</a:t>
            </a:r>
            <a:r>
              <a:rPr lang="en-US" dirty="0" smtClean="0"/>
              <a:t> is sufficient for relatively cleanly recorded speech.</a:t>
            </a:r>
          </a:p>
          <a:p>
            <a:r>
              <a:rPr lang="en-US" dirty="0" smtClean="0"/>
              <a:t>Biggest problem is distinguishing stops (&lt;50ms) from silence.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3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7F7F7F"/>
                </a:solidFill>
              </a:rPr>
              <a:t>Preliminary Material </a:t>
            </a:r>
            <a:r>
              <a:rPr lang="en-US" sz="2400" dirty="0" smtClean="0">
                <a:solidFill>
                  <a:srgbClr val="7F7F7F"/>
                </a:solidFill>
              </a:rPr>
              <a:t>[30]</a:t>
            </a:r>
            <a:endParaRPr lang="en-US" dirty="0" smtClean="0">
              <a:solidFill>
                <a:srgbClr val="7F7F7F"/>
              </a:solidFill>
            </a:endParaRPr>
          </a:p>
          <a:p>
            <a:r>
              <a:rPr lang="en-US" dirty="0" smtClean="0"/>
              <a:t>Techniques for Prosodic Analysis</a:t>
            </a:r>
            <a:r>
              <a:rPr lang="en-US" dirty="0" smtClean="0">
                <a:solidFill>
                  <a:srgbClr val="7F7F7F"/>
                </a:solidFill>
              </a:rPr>
              <a:t> </a:t>
            </a:r>
            <a:r>
              <a:rPr lang="en-US" sz="2400" dirty="0" smtClean="0">
                <a:solidFill>
                  <a:srgbClr val="7F7F7F"/>
                </a:solidFill>
              </a:rPr>
              <a:t>[75]</a:t>
            </a:r>
            <a:endParaRPr lang="en-US" dirty="0" smtClean="0">
              <a:solidFill>
                <a:srgbClr val="7F7F7F"/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Applications of Prosodic Analysis </a:t>
            </a:r>
            <a:r>
              <a:rPr lang="en-US" sz="2400" dirty="0" smtClean="0">
                <a:solidFill>
                  <a:srgbClr val="7F7F7F"/>
                </a:solidFill>
              </a:rPr>
              <a:t>[45]</a:t>
            </a:r>
          </a:p>
          <a:p>
            <a:r>
              <a:rPr lang="en-US" dirty="0" err="1">
                <a:solidFill>
                  <a:srgbClr val="7F7F7F"/>
                </a:solidFill>
              </a:rPr>
              <a:t>AuToBI</a:t>
            </a:r>
            <a:r>
              <a:rPr lang="en-US" dirty="0">
                <a:solidFill>
                  <a:srgbClr val="7F7F7F"/>
                </a:solidFill>
              </a:rPr>
              <a:t> for Prosodic Analysis </a:t>
            </a:r>
            <a:r>
              <a:rPr lang="en-US" sz="2400" dirty="0">
                <a:solidFill>
                  <a:srgbClr val="7F7F7F"/>
                </a:solidFill>
              </a:rPr>
              <a:t>[30</a:t>
            </a:r>
            <a:r>
              <a:rPr lang="en-US" sz="2400" dirty="0" smtClean="0">
                <a:solidFill>
                  <a:srgbClr val="7F7F7F"/>
                </a:solidFill>
              </a:rPr>
              <a:t>]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05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Preliminary Material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[30]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/>
              <a:t>Techniques for Prosodic Analysis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[75]</a:t>
            </a:r>
            <a:endParaRPr lang="en-US" dirty="0" smtClean="0"/>
          </a:p>
          <a:p>
            <a:r>
              <a:rPr lang="en-US" dirty="0" smtClean="0"/>
              <a:t>Applications of Prosodic Analysis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[45]</a:t>
            </a:r>
          </a:p>
          <a:p>
            <a:r>
              <a:rPr lang="en-US" dirty="0" err="1"/>
              <a:t>AuToBI</a:t>
            </a:r>
            <a:r>
              <a:rPr lang="en-US" dirty="0"/>
              <a:t> for Prosodic Analysis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[30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1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Techniques for Prosodic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Symbolic vs. direct modeling</a:t>
            </a:r>
          </a:p>
          <a:p>
            <a:r>
              <a:rPr lang="en-US" dirty="0" smtClean="0"/>
              <a:t>“Standard Approach” for symbolic prosodic analysis</a:t>
            </a:r>
          </a:p>
          <a:p>
            <a:r>
              <a:rPr lang="en-US" dirty="0" smtClean="0"/>
              <a:t>Shape modeling for acoustic contours</a:t>
            </a:r>
          </a:p>
          <a:p>
            <a:r>
              <a:rPr lang="en-US" dirty="0" smtClean="0"/>
              <a:t>Context and Regions of analysis</a:t>
            </a:r>
          </a:p>
          <a:p>
            <a:r>
              <a:rPr lang="en-US" dirty="0" smtClean="0"/>
              <a:t>Ensemble Approaches</a:t>
            </a:r>
          </a:p>
          <a:p>
            <a:r>
              <a:rPr lang="en-US" dirty="0" smtClean="0"/>
              <a:t>Semi-supervised Approaches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39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65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Symbolic vs. Direct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48125"/>
            <a:ext cx="8229600" cy="2078038"/>
          </a:xfrm>
        </p:spPr>
        <p:txBody>
          <a:bodyPr numCol="2">
            <a:normAutofit fontScale="85000" lnSpcReduction="20000"/>
          </a:bodyPr>
          <a:lstStyle/>
          <a:p>
            <a:r>
              <a:rPr lang="en-US" dirty="0" smtClean="0"/>
              <a:t>Symbolic Modeling</a:t>
            </a:r>
          </a:p>
          <a:p>
            <a:pPr lvl="1"/>
            <a:r>
              <a:rPr lang="en-US" dirty="0" smtClean="0"/>
              <a:t>Modular</a:t>
            </a:r>
          </a:p>
          <a:p>
            <a:pPr lvl="1"/>
            <a:r>
              <a:rPr lang="en-US" dirty="0" smtClean="0"/>
              <a:t>Linguistically Meaningful</a:t>
            </a:r>
          </a:p>
          <a:p>
            <a:pPr lvl="1"/>
            <a:r>
              <a:rPr lang="en-US" dirty="0" smtClean="0"/>
              <a:t>Perceptually Salient</a:t>
            </a:r>
          </a:p>
          <a:p>
            <a:pPr lvl="1"/>
            <a:r>
              <a:rPr lang="en-US" dirty="0" smtClean="0"/>
              <a:t>Dimensionality Reduction</a:t>
            </a:r>
          </a:p>
          <a:p>
            <a:r>
              <a:rPr lang="en-US" dirty="0" smtClean="0"/>
              <a:t>Direct Modeling</a:t>
            </a:r>
          </a:p>
          <a:p>
            <a:pPr lvl="1"/>
            <a:r>
              <a:rPr lang="en-US" dirty="0" smtClean="0"/>
              <a:t>Appropriate to the Task</a:t>
            </a:r>
          </a:p>
          <a:p>
            <a:pPr lvl="1"/>
            <a:r>
              <a:rPr lang="en-US" dirty="0" smtClean="0"/>
              <a:t>Lower information loss</a:t>
            </a:r>
          </a:p>
          <a:p>
            <a:pPr lvl="1"/>
            <a:r>
              <a:rPr lang="en-US" dirty="0" smtClean="0"/>
              <a:t>General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40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783432" y="1665288"/>
            <a:ext cx="7573962" cy="635000"/>
            <a:chOff x="950913" y="1395413"/>
            <a:chExt cx="7573962" cy="635000"/>
          </a:xfrm>
        </p:grpSpPr>
        <p:sp>
          <p:nvSpPr>
            <p:cNvPr id="7" name="Rectangle 6"/>
            <p:cNvSpPr/>
            <p:nvPr/>
          </p:nvSpPr>
          <p:spPr>
            <a:xfrm>
              <a:off x="950913" y="1458913"/>
              <a:ext cx="2176462" cy="523875"/>
            </a:xfrm>
            <a:prstGeom prst="rect">
              <a:avLst/>
            </a:prstGeom>
            <a:solidFill>
              <a:srgbClr val="4F81B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Acoustic Features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238875" y="1395413"/>
              <a:ext cx="2286000" cy="635000"/>
            </a:xfrm>
            <a:prstGeom prst="rect">
              <a:avLst/>
            </a:prstGeom>
            <a:solidFill>
              <a:srgbClr val="4F81B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Task-Specific Classifier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531394" y="1458913"/>
              <a:ext cx="2176462" cy="523875"/>
            </a:xfrm>
            <a:prstGeom prst="rect">
              <a:avLst/>
            </a:prstGeom>
            <a:solidFill>
              <a:srgbClr val="4F81B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Prosodic Analysis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3"/>
              <a:endCxn id="9" idx="1"/>
            </p:cNvCxnSpPr>
            <p:nvPr/>
          </p:nvCxnSpPr>
          <p:spPr>
            <a:xfrm>
              <a:off x="3127375" y="1720851"/>
              <a:ext cx="404019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9" idx="3"/>
              <a:endCxn id="8" idx="1"/>
            </p:cNvCxnSpPr>
            <p:nvPr/>
          </p:nvCxnSpPr>
          <p:spPr>
            <a:xfrm flipV="1">
              <a:off x="5707856" y="1712913"/>
              <a:ext cx="531019" cy="793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1672432" y="3063875"/>
            <a:ext cx="5795962" cy="635000"/>
            <a:chOff x="2039144" y="2801938"/>
            <a:chExt cx="5795962" cy="635000"/>
          </a:xfrm>
        </p:grpSpPr>
        <p:sp>
          <p:nvSpPr>
            <p:cNvPr id="12" name="Rectangle 11"/>
            <p:cNvSpPr/>
            <p:nvPr/>
          </p:nvSpPr>
          <p:spPr>
            <a:xfrm>
              <a:off x="2039144" y="2857500"/>
              <a:ext cx="2176462" cy="523875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Acoustic Features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549106" y="2801938"/>
              <a:ext cx="2286000" cy="635000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Task-Specific Classifier</a:t>
              </a:r>
              <a:endParaRPr lang="en-US" dirty="0"/>
            </a:p>
          </p:txBody>
        </p:sp>
        <p:cxnSp>
          <p:nvCxnSpPr>
            <p:cNvPr id="14" name="Straight Arrow Connector 13"/>
            <p:cNvCxnSpPr>
              <a:stCxn id="12" idx="3"/>
              <a:endCxn id="13" idx="1"/>
            </p:cNvCxnSpPr>
            <p:nvPr/>
          </p:nvCxnSpPr>
          <p:spPr>
            <a:xfrm>
              <a:off x="4215606" y="3119438"/>
              <a:ext cx="1333500" cy="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4009878" y="1295956"/>
            <a:ext cx="1121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Symbolic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176690" y="2626837"/>
            <a:ext cx="787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Direct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343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Standard Corpus-Based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Identify labeled training data</a:t>
            </a:r>
          </a:p>
          <a:p>
            <a:r>
              <a:rPr lang="en-US" sz="2800" dirty="0" smtClean="0"/>
              <a:t>Decide what to label – syllables or words</a:t>
            </a:r>
          </a:p>
          <a:p>
            <a:r>
              <a:rPr lang="en-US" sz="2800" dirty="0" smtClean="0"/>
              <a:t>Extract aggregate acoustic features based on the labeling region</a:t>
            </a:r>
          </a:p>
          <a:p>
            <a:r>
              <a:rPr lang="en-US" sz="2800" dirty="0" smtClean="0"/>
              <a:t>Train a supervised classifier</a:t>
            </a:r>
          </a:p>
          <a:p>
            <a:r>
              <a:rPr lang="en-US" sz="2800" dirty="0" smtClean="0"/>
              <a:t>Evaluate using cross-validation or a held-out test set.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38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Standard Corpus-Based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Identify labeled training data</a:t>
            </a:r>
          </a:p>
          <a:p>
            <a:pPr lvl="1"/>
            <a:r>
              <a:rPr lang="en-US" sz="2400" dirty="0" smtClean="0">
                <a:solidFill>
                  <a:schemeClr val="accent2"/>
                </a:solidFill>
              </a:rPr>
              <a:t>Can we use unlabeled data?</a:t>
            </a:r>
          </a:p>
          <a:p>
            <a:r>
              <a:rPr lang="en-US" sz="2800" dirty="0" smtClean="0"/>
              <a:t>Decide what to label – syllables or words</a:t>
            </a:r>
          </a:p>
          <a:p>
            <a:r>
              <a:rPr lang="en-US" sz="2800" dirty="0" smtClean="0"/>
              <a:t>Extract aggregate acoustic features based on the labeling region</a:t>
            </a:r>
          </a:p>
          <a:p>
            <a:r>
              <a:rPr lang="en-US" sz="2800" dirty="0" smtClean="0"/>
              <a:t>Train a supervised model</a:t>
            </a:r>
          </a:p>
          <a:p>
            <a:r>
              <a:rPr lang="en-US" sz="2800" dirty="0" smtClean="0"/>
              <a:t>Evaluate using cross-validation or a held-out test set.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6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Standard Corpus-Based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Identify labeled training data</a:t>
            </a:r>
          </a:p>
          <a:p>
            <a:r>
              <a:rPr lang="en-US" sz="2800" dirty="0" smtClean="0"/>
              <a:t>Decide what to label – syllables or words</a:t>
            </a:r>
          </a:p>
          <a:p>
            <a:pPr lvl="1"/>
            <a:r>
              <a:rPr lang="en-US" sz="2400" dirty="0" smtClean="0">
                <a:solidFill>
                  <a:srgbClr val="C0504D"/>
                </a:solidFill>
              </a:rPr>
              <a:t>Are these the only options? </a:t>
            </a:r>
            <a:r>
              <a:rPr lang="en-US" sz="1800" dirty="0" smtClean="0">
                <a:solidFill>
                  <a:srgbClr val="C0504D"/>
                </a:solidFill>
              </a:rPr>
              <a:t>[Context and Region of analysis]</a:t>
            </a:r>
            <a:endParaRPr lang="en-US" sz="2400" dirty="0" smtClean="0">
              <a:solidFill>
                <a:srgbClr val="C0504D"/>
              </a:solidFill>
            </a:endParaRPr>
          </a:p>
          <a:p>
            <a:r>
              <a:rPr lang="en-US" sz="2800" dirty="0" smtClean="0"/>
              <a:t>Extract aggregate acoustic features based on the labeling region</a:t>
            </a:r>
          </a:p>
          <a:p>
            <a:r>
              <a:rPr lang="en-US" sz="2800" dirty="0" smtClean="0"/>
              <a:t>Train a supervised model</a:t>
            </a:r>
          </a:p>
          <a:p>
            <a:r>
              <a:rPr lang="en-US" sz="2800" dirty="0" smtClean="0"/>
              <a:t>Evaluate using cross-validation or a held-out test set.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6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Standard Corpus-Based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Identify labeled training data</a:t>
            </a:r>
          </a:p>
          <a:p>
            <a:r>
              <a:rPr lang="en-US" sz="2800" dirty="0" smtClean="0"/>
              <a:t>Decide what to label – syllables or words</a:t>
            </a:r>
          </a:p>
          <a:p>
            <a:r>
              <a:rPr lang="en-US" sz="2800" dirty="0" smtClean="0"/>
              <a:t>Extract aggregate acoustic features based on the labeling region</a:t>
            </a:r>
          </a:p>
          <a:p>
            <a:pPr lvl="1"/>
            <a:r>
              <a:rPr lang="en-US" sz="2400" dirty="0" smtClean="0">
                <a:solidFill>
                  <a:srgbClr val="C0504D"/>
                </a:solidFill>
              </a:rPr>
              <a:t>There are always new features to explore </a:t>
            </a:r>
            <a:r>
              <a:rPr lang="en-US" sz="1800" dirty="0" smtClean="0">
                <a:solidFill>
                  <a:srgbClr val="C0504D"/>
                </a:solidFill>
              </a:rPr>
              <a:t>[Shape Modeling]</a:t>
            </a:r>
            <a:endParaRPr lang="en-US" sz="2400" dirty="0" smtClean="0">
              <a:solidFill>
                <a:srgbClr val="C0504D"/>
              </a:solidFill>
            </a:endParaRPr>
          </a:p>
          <a:p>
            <a:r>
              <a:rPr lang="en-US" sz="2800" dirty="0" smtClean="0"/>
              <a:t>Train a supervised model</a:t>
            </a:r>
          </a:p>
          <a:p>
            <a:r>
              <a:rPr lang="en-US" sz="2800" dirty="0" smtClean="0"/>
              <a:t>Evaluate using cross-validation or a held-out test set.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6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Standard Corpus-Based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Identify labeled training data</a:t>
            </a:r>
          </a:p>
          <a:p>
            <a:r>
              <a:rPr lang="en-US" sz="2800" dirty="0" smtClean="0"/>
              <a:t>Decide what to label – syllables or words</a:t>
            </a:r>
          </a:p>
          <a:p>
            <a:r>
              <a:rPr lang="en-US" sz="2800" dirty="0" smtClean="0"/>
              <a:t>Extract aggregate acoustic features based on the labeling region</a:t>
            </a:r>
          </a:p>
          <a:p>
            <a:r>
              <a:rPr lang="en-US" sz="2800" dirty="0" smtClean="0"/>
              <a:t>Train a supervised model</a:t>
            </a:r>
          </a:p>
          <a:p>
            <a:pPr lvl="1"/>
            <a:r>
              <a:rPr lang="en-US" sz="2400" dirty="0" smtClean="0">
                <a:solidFill>
                  <a:srgbClr val="C0504D"/>
                </a:solidFill>
              </a:rPr>
              <a:t>Unsupervised and Semi-supervised approaches</a:t>
            </a:r>
          </a:p>
          <a:p>
            <a:pPr lvl="1"/>
            <a:r>
              <a:rPr lang="en-US" sz="2400" dirty="0" smtClean="0">
                <a:solidFill>
                  <a:srgbClr val="C0504D"/>
                </a:solidFill>
              </a:rPr>
              <a:t>Structured ensembles of classifiers</a:t>
            </a:r>
          </a:p>
          <a:p>
            <a:r>
              <a:rPr lang="en-US" sz="2800" dirty="0" smtClean="0"/>
              <a:t>Evaluate using cross-validation or a held-out test set.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6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The Standard Corpus-Based Approach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Identify labeled training data</a:t>
            </a:r>
          </a:p>
          <a:p>
            <a:r>
              <a:rPr lang="en-US" sz="2800" dirty="0" smtClean="0"/>
              <a:t>Decide what to label – syllables or words</a:t>
            </a:r>
          </a:p>
          <a:p>
            <a:r>
              <a:rPr lang="en-US" sz="2800" dirty="0" smtClean="0"/>
              <a:t>Extract aggregate acoustic features based on the labeling region</a:t>
            </a:r>
          </a:p>
          <a:p>
            <a:r>
              <a:rPr lang="en-US" sz="2800" dirty="0" smtClean="0"/>
              <a:t>Train a supervised model</a:t>
            </a:r>
          </a:p>
          <a:p>
            <a:r>
              <a:rPr lang="en-US" sz="2800" dirty="0" smtClean="0"/>
              <a:t>Evaluate using cross-validation or a held-out test set.</a:t>
            </a:r>
          </a:p>
          <a:p>
            <a:pPr lvl="1"/>
            <a:r>
              <a:rPr lang="en-US" sz="2400" dirty="0" smtClean="0">
                <a:solidFill>
                  <a:srgbClr val="C0504D"/>
                </a:solidFill>
              </a:rPr>
              <a:t>Is this a reasonable approximation of generalization performance?</a:t>
            </a:r>
            <a:endParaRPr lang="en-US" sz="2400" dirty="0">
              <a:solidFill>
                <a:srgbClr val="C0504D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6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Available </a:t>
            </a:r>
            <a:r>
              <a:rPr lang="en-US" dirty="0" err="1" smtClean="0"/>
              <a:t>ToBI</a:t>
            </a:r>
            <a:r>
              <a:rPr lang="en-US" dirty="0" smtClean="0"/>
              <a:t> Labeled Corpora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Boston University Radio News Corpus</a:t>
            </a:r>
          </a:p>
          <a:p>
            <a:pPr lvl="1"/>
            <a:r>
              <a:rPr lang="en-US" dirty="0" smtClean="0"/>
              <a:t>Available from LDC</a:t>
            </a:r>
          </a:p>
          <a:p>
            <a:pPr lvl="1"/>
            <a:r>
              <a:rPr lang="en-US" dirty="0" smtClean="0"/>
              <a:t>6 speakers (3M, 3F)</a:t>
            </a:r>
          </a:p>
          <a:p>
            <a:pPr lvl="1"/>
            <a:r>
              <a:rPr lang="en-US" dirty="0" smtClean="0"/>
              <a:t>Professional News Readers (Broadcast News)</a:t>
            </a:r>
          </a:p>
          <a:p>
            <a:pPr lvl="1"/>
            <a:r>
              <a:rPr lang="en-US" dirty="0" smtClean="0"/>
              <a:t>Reading the same news stories</a:t>
            </a:r>
          </a:p>
          <a:p>
            <a:r>
              <a:rPr lang="en-US" dirty="0" smtClean="0"/>
              <a:t>Boston Directions Corpus</a:t>
            </a:r>
          </a:p>
          <a:p>
            <a:pPr lvl="1"/>
            <a:r>
              <a:rPr lang="en-US" dirty="0" smtClean="0"/>
              <a:t>Read and Spontaneous Speech</a:t>
            </a:r>
          </a:p>
          <a:p>
            <a:pPr lvl="1"/>
            <a:r>
              <a:rPr lang="en-US" dirty="0" smtClean="0"/>
              <a:t>4 non-professional speakers (3M, 1F)</a:t>
            </a:r>
          </a:p>
          <a:p>
            <a:pPr lvl="1"/>
            <a:r>
              <a:rPr lang="en-US" dirty="0" smtClean="0"/>
              <a:t>Speakers perform a direction giving task (spontaneous)</a:t>
            </a:r>
          </a:p>
          <a:p>
            <a:pPr lvl="1"/>
            <a:r>
              <a:rPr lang="en-US" dirty="0" smtClean="0"/>
              <a:t>~2 weeks later, speakers read a transcript of their speech with </a:t>
            </a:r>
            <a:r>
              <a:rPr lang="en-US" dirty="0" err="1" smtClean="0"/>
              <a:t>disfluencies</a:t>
            </a:r>
            <a:r>
              <a:rPr lang="en-US" dirty="0" smtClean="0"/>
              <a:t> removed.</a:t>
            </a:r>
          </a:p>
          <a:p>
            <a:r>
              <a:rPr lang="en-US" dirty="0" smtClean="0"/>
              <a:t>Switchboard Corpus</a:t>
            </a:r>
          </a:p>
          <a:p>
            <a:pPr lvl="1"/>
            <a:r>
              <a:rPr lang="en-US" dirty="0" smtClean="0"/>
              <a:t>Available from LDC</a:t>
            </a:r>
          </a:p>
          <a:p>
            <a:pPr lvl="1"/>
            <a:r>
              <a:rPr lang="en-US" dirty="0" smtClean="0"/>
              <a:t>Spontaneous phone conversations</a:t>
            </a:r>
          </a:p>
          <a:p>
            <a:pPr lvl="1"/>
            <a:r>
              <a:rPr lang="en-US" dirty="0" smtClean="0"/>
              <a:t>543 speakers</a:t>
            </a:r>
          </a:p>
          <a:p>
            <a:pPr lvl="1"/>
            <a:r>
              <a:rPr lang="en-US" dirty="0" smtClean="0"/>
              <a:t>Subset annotated with </a:t>
            </a:r>
            <a:r>
              <a:rPr lang="en-US" dirty="0" err="1" smtClean="0"/>
              <a:t>ToBI</a:t>
            </a:r>
            <a:r>
              <a:rPr lang="en-US" dirty="0" smtClean="0"/>
              <a:t> labels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6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Evaluation of prosodic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Extrinsic evaluation</a:t>
            </a:r>
          </a:p>
          <a:p>
            <a:pPr lvl="1"/>
            <a:r>
              <a:rPr lang="en-US" dirty="0" smtClean="0"/>
              <a:t>Evaluate the merit of the prosodic analysis by downstream task performance.</a:t>
            </a:r>
          </a:p>
          <a:p>
            <a:pPr lvl="2"/>
            <a:r>
              <a:rPr lang="en-US" dirty="0" smtClean="0"/>
              <a:t>Spoken Dialog System Task Completion</a:t>
            </a:r>
          </a:p>
          <a:p>
            <a:pPr lvl="2"/>
            <a:r>
              <a:rPr lang="en-US" dirty="0" smtClean="0"/>
              <a:t>Parsing F-Measure</a:t>
            </a:r>
          </a:p>
          <a:p>
            <a:pPr lvl="2"/>
            <a:r>
              <a:rPr lang="en-US" dirty="0" smtClean="0"/>
              <a:t>Word Error Rate</a:t>
            </a:r>
          </a:p>
          <a:p>
            <a:r>
              <a:rPr lang="en-US" dirty="0" smtClean="0"/>
              <a:t>Intrinsic evaluation</a:t>
            </a:r>
          </a:p>
          <a:p>
            <a:pPr lvl="1"/>
            <a:r>
              <a:rPr lang="en-US" dirty="0" smtClean="0"/>
              <a:t>Cross-validation or held-out test set.</a:t>
            </a:r>
          </a:p>
          <a:p>
            <a:pPr lvl="1"/>
            <a:r>
              <a:rPr lang="en-US" dirty="0" smtClean="0"/>
              <a:t>Within Corpus biases</a:t>
            </a:r>
          </a:p>
          <a:p>
            <a:pPr lvl="1"/>
            <a:r>
              <a:rPr lang="en-US" dirty="0" smtClean="0"/>
              <a:t>Where possible, cross-corpus evaluation should be performed.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48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278923" y="1660769"/>
            <a:ext cx="4024923" cy="31393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/>
              <a:t>Speakers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Genre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/>
              <a:t>Broadcast News vs. Conversation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Domain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Labelers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Lexical Content 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b="1" dirty="0"/>
              <a:t>Boston University Radio News Corpus Problem</a:t>
            </a:r>
            <a:endParaRPr lang="en-US" sz="2000" dirty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12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Preliminary Material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[30]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Techniques for Prosodic Analysis </a:t>
            </a:r>
            <a:r>
              <a:rPr lang="en-US" sz="2400" dirty="0" smtClean="0">
                <a:solidFill>
                  <a:srgbClr val="7F7F7F"/>
                </a:solidFill>
              </a:rPr>
              <a:t>[75]</a:t>
            </a:r>
            <a:endParaRPr lang="en-US" dirty="0" smtClean="0">
              <a:solidFill>
                <a:srgbClr val="7F7F7F"/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Applications of Prosodic Analysis </a:t>
            </a:r>
            <a:r>
              <a:rPr lang="en-US" sz="2400" dirty="0" smtClean="0">
                <a:solidFill>
                  <a:srgbClr val="7F7F7F"/>
                </a:solidFill>
              </a:rPr>
              <a:t>[45]</a:t>
            </a:r>
          </a:p>
          <a:p>
            <a:r>
              <a:rPr lang="en-US" dirty="0" err="1">
                <a:solidFill>
                  <a:srgbClr val="7F7F7F"/>
                </a:solidFill>
              </a:rPr>
              <a:t>AuToBI</a:t>
            </a:r>
            <a:r>
              <a:rPr lang="en-US" dirty="0">
                <a:solidFill>
                  <a:srgbClr val="7F7F7F"/>
                </a:solidFill>
              </a:rPr>
              <a:t> for Prosodic Analysis </a:t>
            </a:r>
            <a:r>
              <a:rPr lang="en-US" sz="2400" dirty="0">
                <a:solidFill>
                  <a:srgbClr val="7F7F7F"/>
                </a:solidFill>
              </a:rPr>
              <a:t>[30]</a:t>
            </a:r>
            <a:endParaRPr lang="en-US" dirty="0">
              <a:solidFill>
                <a:srgbClr val="7F7F7F"/>
              </a:solidFill>
            </a:endParaRPr>
          </a:p>
          <a:p>
            <a:endParaRPr lang="en-US" dirty="0" smtClean="0">
              <a:solidFill>
                <a:srgbClr val="7F7F7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51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Shape Modeling – Feature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TILT</a:t>
            </a:r>
          </a:p>
          <a:p>
            <a:r>
              <a:rPr lang="en-US" b="1" dirty="0" smtClean="0">
                <a:latin typeface="Helvetica Neue "/>
                <a:cs typeface="Helvetica Neue "/>
              </a:rPr>
              <a:t>T</a:t>
            </a:r>
            <a:r>
              <a:rPr lang="en-US" dirty="0" smtClean="0"/>
              <a:t>onal </a:t>
            </a:r>
            <a:r>
              <a:rPr lang="en-US" b="1" dirty="0" smtClean="0">
                <a:latin typeface="Helvetica Neue "/>
                <a:cs typeface="Helvetica Neue "/>
              </a:rPr>
              <a:t>C</a:t>
            </a:r>
            <a:r>
              <a:rPr lang="en-US" dirty="0" smtClean="0"/>
              <a:t>enter </a:t>
            </a:r>
            <a:r>
              <a:rPr lang="en-US" b="1" dirty="0" smtClean="0">
                <a:latin typeface="Helvetica Neue "/>
                <a:cs typeface="Helvetica Neue "/>
              </a:rPr>
              <a:t>o</a:t>
            </a:r>
            <a:r>
              <a:rPr lang="en-US" dirty="0" smtClean="0"/>
              <a:t>f </a:t>
            </a:r>
            <a:r>
              <a:rPr lang="en-US" b="1" dirty="0" smtClean="0">
                <a:latin typeface="Helvetica Neue"/>
                <a:cs typeface="Helvetica Neue"/>
              </a:rPr>
              <a:t>G</a:t>
            </a:r>
            <a:r>
              <a:rPr lang="en-US" dirty="0" smtClean="0"/>
              <a:t>ravity</a:t>
            </a:r>
          </a:p>
          <a:p>
            <a:r>
              <a:rPr lang="en-US" dirty="0" smtClean="0"/>
              <a:t>Quantized Contour Modeling</a:t>
            </a:r>
          </a:p>
          <a:p>
            <a:r>
              <a:rPr lang="en-US" dirty="0"/>
              <a:t>Piecewise linear </a:t>
            </a:r>
            <a:r>
              <a:rPr lang="en-US" dirty="0" smtClean="0"/>
              <a:t>fit</a:t>
            </a:r>
          </a:p>
          <a:p>
            <a:r>
              <a:rPr lang="en-US" dirty="0" smtClean="0"/>
              <a:t>Bezier Curve Fitting</a:t>
            </a:r>
            <a:endParaRPr lang="en-US" dirty="0"/>
          </a:p>
          <a:p>
            <a:r>
              <a:rPr lang="en-US" dirty="0" err="1" smtClean="0"/>
              <a:t>Momel</a:t>
            </a:r>
            <a:r>
              <a:rPr lang="en-US" dirty="0" smtClean="0"/>
              <a:t> Stylization</a:t>
            </a:r>
          </a:p>
          <a:p>
            <a:r>
              <a:rPr lang="en-US" dirty="0" smtClean="0"/>
              <a:t>Fujisaki model extraction </a:t>
            </a:r>
          </a:p>
          <a:p>
            <a:r>
              <a:rPr lang="en-US" dirty="0" smtClean="0"/>
              <a:t>Pitch Normalization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49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65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TILT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1840280"/>
          </a:xfrm>
        </p:spPr>
        <p:txBody>
          <a:bodyPr>
            <a:normAutofit/>
          </a:bodyPr>
          <a:lstStyle/>
          <a:p>
            <a:r>
              <a:rPr lang="en-US" dirty="0" smtClean="0"/>
              <a:t>Describes an F0 excursion based as a single parameter </a:t>
            </a:r>
            <a:r>
              <a:rPr lang="en-US" sz="2200" b="1" dirty="0" smtClean="0">
                <a:latin typeface="Garamond"/>
                <a:cs typeface="Garamond"/>
              </a:rPr>
              <a:t>Taylor 1998</a:t>
            </a:r>
          </a:p>
          <a:p>
            <a:r>
              <a:rPr lang="en-US" dirty="0" smtClean="0"/>
              <a:t>Compact representation of an excursion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50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3105150"/>
            <a:ext cx="4559300" cy="3251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588" y="3202837"/>
            <a:ext cx="3429000" cy="622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363" y="4157783"/>
            <a:ext cx="2895600" cy="609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7339" y="5299808"/>
            <a:ext cx="2971800" cy="6350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53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Tonal Center of Gravity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24655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measure of the distribution of the area under the </a:t>
            </a:r>
            <a:r>
              <a:rPr lang="en-US" dirty="0"/>
              <a:t>F</a:t>
            </a:r>
            <a:r>
              <a:rPr lang="en-US" dirty="0" smtClean="0"/>
              <a:t>0 curve within a region.</a:t>
            </a:r>
          </a:p>
          <a:p>
            <a:r>
              <a:rPr lang="en-US" dirty="0" smtClean="0"/>
              <a:t>Perceptually robust.</a:t>
            </a:r>
          </a:p>
          <a:p>
            <a:r>
              <a:rPr lang="en-US" dirty="0" smtClean="0"/>
              <a:t>Better classification of pitch accent types than peak timing measures.</a:t>
            </a:r>
            <a:br>
              <a:rPr lang="en-US" dirty="0" smtClean="0"/>
            </a:br>
            <a:r>
              <a:rPr lang="en-US" b="1" dirty="0" err="1" smtClean="0">
                <a:latin typeface="Garamond"/>
                <a:cs typeface="Garamond"/>
              </a:rPr>
              <a:t>Veilleux</a:t>
            </a:r>
            <a:r>
              <a:rPr lang="en-US" b="1" dirty="0" smtClean="0">
                <a:latin typeface="Garamond"/>
                <a:cs typeface="Garamond"/>
              </a:rPr>
              <a:t> et al. 2009, Barnes et al. 2010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51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24" y="4142154"/>
            <a:ext cx="3645877" cy="1155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900" y="3537514"/>
            <a:ext cx="4558160" cy="2734896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69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Quantized Contour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3012588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 smtClean="0"/>
              <a:t>A Bayesian approach to simultaneously model contour shape and classify prosodic events</a:t>
            </a:r>
            <a:br>
              <a:rPr lang="en-US" sz="2800" dirty="0" smtClean="0"/>
            </a:br>
            <a:r>
              <a:rPr lang="en-US" sz="2800" b="1" dirty="0" smtClean="0">
                <a:latin typeface="Garamond"/>
                <a:cs typeface="Garamond"/>
              </a:rPr>
              <a:t>Rosenberg 2010</a:t>
            </a:r>
          </a:p>
          <a:p>
            <a:r>
              <a:rPr lang="en-US" sz="2800" dirty="0" smtClean="0"/>
              <a:t>Specify a number of time, M, and value, N, bins</a:t>
            </a:r>
          </a:p>
          <a:p>
            <a:r>
              <a:rPr lang="en-US" sz="2800" dirty="0" smtClean="0"/>
              <a:t>Represent a contour as an M dimensional vector where each entry can take one of N values.</a:t>
            </a:r>
          </a:p>
          <a:p>
            <a:r>
              <a:rPr lang="en-US" sz="2800" dirty="0" smtClean="0"/>
              <a:t>For extension to higher dimensions, allow values to be multidimensional vectors 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52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448" y="3804556"/>
            <a:ext cx="3990242" cy="22976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067" y="4356100"/>
            <a:ext cx="3590192" cy="200025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7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Quantized Contour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301258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Identify a region of analysis</a:t>
            </a:r>
          </a:p>
          <a:p>
            <a:r>
              <a:rPr lang="en-US" sz="2800" dirty="0" smtClean="0"/>
              <a:t>Scale the time and value </a:t>
            </a:r>
            <a:r>
              <a:rPr lang="en-US" sz="2800" dirty="0"/>
              <a:t>d</a:t>
            </a:r>
            <a:r>
              <a:rPr lang="en-US" sz="2800" dirty="0" smtClean="0"/>
              <a:t>omain of the contour</a:t>
            </a:r>
          </a:p>
          <a:p>
            <a:r>
              <a:rPr lang="en-US" sz="2800" dirty="0" smtClean="0"/>
              <a:t>Linear quantization in both dimensions</a:t>
            </a:r>
          </a:p>
          <a:p>
            <a:r>
              <a:rPr lang="en-US" sz="2800" dirty="0" smtClean="0"/>
              <a:t>Train a multinomial classifier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53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06" y="5001846"/>
            <a:ext cx="2431161" cy="13545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819" y="3268876"/>
            <a:ext cx="7385538" cy="173297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38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Quantized Contour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907692"/>
            <a:ext cx="8229600" cy="2448658"/>
          </a:xfrm>
        </p:spPr>
        <p:txBody>
          <a:bodyPr>
            <a:normAutofit fontScale="92500"/>
          </a:bodyPr>
          <a:lstStyle/>
          <a:p>
            <a:r>
              <a:rPr lang="en-US" sz="2800" dirty="0" smtClean="0"/>
              <a:t>72.91% accuracy on BURNC for </a:t>
            </a:r>
            <a:r>
              <a:rPr lang="en-US" sz="2800" dirty="0" err="1" smtClean="0"/>
              <a:t>ToBI</a:t>
            </a:r>
            <a:r>
              <a:rPr lang="en-US" sz="2800" dirty="0" smtClean="0"/>
              <a:t> phrase ending tones with sequential modeling of F0 and intensity</a:t>
            </a:r>
          </a:p>
          <a:p>
            <a:r>
              <a:rPr lang="en-US" sz="2800" dirty="0" smtClean="0"/>
              <a:t>[+] Generative model allows model reuse for synthesis</a:t>
            </a:r>
          </a:p>
          <a:p>
            <a:r>
              <a:rPr lang="en-US" sz="2800" dirty="0" smtClean="0"/>
              <a:t>[-] Quantization Error from scaling</a:t>
            </a:r>
          </a:p>
          <a:p>
            <a:r>
              <a:rPr lang="en-US" sz="2800" dirty="0" smtClean="0"/>
              <a:t>Performance is dependent on the region of analysis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54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886" y="1315871"/>
            <a:ext cx="6052038" cy="2233287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43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Pitch Contour 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Pitch estimation can contain errors</a:t>
            </a:r>
          </a:p>
          <a:p>
            <a:pPr lvl="1"/>
            <a:r>
              <a:rPr lang="en-US" dirty="0" smtClean="0"/>
              <a:t>Halving, and doubling</a:t>
            </a:r>
          </a:p>
          <a:p>
            <a:pPr lvl="1"/>
            <a:r>
              <a:rPr lang="en-US" dirty="0" smtClean="0"/>
              <a:t>Spurious pitch points</a:t>
            </a:r>
          </a:p>
          <a:p>
            <a:r>
              <a:rPr lang="en-US" dirty="0" smtClean="0"/>
              <a:t>Smoothing out these outliers or unreliable points allows for more robust and reliable secondary features to be extracted from pitch contours.</a:t>
            </a:r>
          </a:p>
          <a:p>
            <a:r>
              <a:rPr lang="en-US" dirty="0" smtClean="0"/>
              <a:t>Piecewise Linear Fit</a:t>
            </a:r>
          </a:p>
          <a:p>
            <a:r>
              <a:rPr lang="en-US" dirty="0" smtClean="0"/>
              <a:t>Bezier Curve Fitting</a:t>
            </a:r>
          </a:p>
          <a:p>
            <a:r>
              <a:rPr lang="en-US" dirty="0" err="1" smtClean="0"/>
              <a:t>Momel</a:t>
            </a:r>
            <a:r>
              <a:rPr lang="en-US" dirty="0" smtClean="0"/>
              <a:t> stylization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37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Piecewise Linear 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3"/>
            <a:ext cx="4227513" cy="48687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Make the assumption that a contour is made up of a number of linear segments.</a:t>
            </a:r>
          </a:p>
          <a:p>
            <a:r>
              <a:rPr lang="en-US" dirty="0" smtClean="0"/>
              <a:t>Need to specify the number of segments.</a:t>
            </a:r>
          </a:p>
          <a:p>
            <a:r>
              <a:rPr lang="en-US" dirty="0" smtClean="0"/>
              <a:t>Specify a minimum length of a region, maximum MSE, and search for optimal break point placement.</a:t>
            </a:r>
          </a:p>
          <a:p>
            <a:r>
              <a:rPr lang="en-US" dirty="0" smtClean="0"/>
              <a:t>Ordinary Least Squares fit within regions</a:t>
            </a:r>
          </a:p>
          <a:p>
            <a:r>
              <a:rPr lang="en-US" b="1" dirty="0" err="1" smtClean="0">
                <a:latin typeface="Garamond"/>
                <a:cs typeface="Garamond"/>
              </a:rPr>
              <a:t>Shriberg</a:t>
            </a:r>
            <a:r>
              <a:rPr lang="en-US" b="1" dirty="0" smtClean="0">
                <a:latin typeface="Garamond"/>
                <a:cs typeface="Garamond"/>
              </a:rPr>
              <a:t> et al. 2000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56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128" y="1738924"/>
            <a:ext cx="4406900" cy="901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298" y="3050931"/>
            <a:ext cx="4375730" cy="2537068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0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Bezier Curve Fitting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4622800" cy="2660895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Bezier curves describe continuous piecewise polynomial functions based on control points.</a:t>
            </a:r>
          </a:p>
          <a:p>
            <a:r>
              <a:rPr lang="en-US" dirty="0" smtClean="0"/>
              <a:t>An n-degree polynomial is described by interpolation of n+1 control points</a:t>
            </a:r>
          </a:p>
          <a:p>
            <a:r>
              <a:rPr lang="en-US" dirty="0" smtClean="0"/>
              <a:t>Fitting Bezier curves to F0 contours provides smoother contours than piecewise linear fitting.</a:t>
            </a:r>
            <a:br>
              <a:rPr lang="en-US" dirty="0" smtClean="0"/>
            </a:br>
            <a:r>
              <a:rPr lang="en-US" sz="2900" b="1" dirty="0" err="1" smtClean="0">
                <a:latin typeface="Garamond"/>
                <a:cs typeface="Garamond"/>
              </a:rPr>
              <a:t>Escudero</a:t>
            </a:r>
            <a:r>
              <a:rPr lang="en-US" sz="2900" b="1" dirty="0" smtClean="0">
                <a:latin typeface="Garamond"/>
                <a:cs typeface="Garamond"/>
              </a:rPr>
              <a:t> et al. 2002</a:t>
            </a:r>
          </a:p>
          <a:p>
            <a:r>
              <a:rPr lang="en-US" dirty="0" smtClean="0"/>
              <a:t>Control points are evenly spaced along an interval – e.g. </a:t>
            </a:r>
            <a:r>
              <a:rPr lang="en-US" dirty="0" err="1" smtClean="0"/>
              <a:t>intersilence</a:t>
            </a:r>
            <a:r>
              <a:rPr lang="en-US" dirty="0" smtClean="0"/>
              <a:t> regions.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57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8089" y="1090494"/>
            <a:ext cx="4440148" cy="2172433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317" y="3262927"/>
            <a:ext cx="3795691" cy="1802423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065350"/>
            <a:ext cx="4670866" cy="11772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56073" y="4261283"/>
            <a:ext cx="163424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Bezier Curves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253919" y="5488298"/>
            <a:ext cx="2969082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Least Squares optimization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06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Momel</a:t>
            </a:r>
            <a:r>
              <a:rPr lang="en-US" dirty="0" smtClean="0"/>
              <a:t> Stylization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824279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 smtClean="0"/>
              <a:t>Momel</a:t>
            </a:r>
            <a:r>
              <a:rPr lang="en-US" dirty="0" smtClean="0"/>
              <a:t> (</a:t>
            </a:r>
            <a:r>
              <a:rPr lang="en-US" b="1" dirty="0" err="1" smtClean="0">
                <a:latin typeface="Helvetica Neue "/>
                <a:cs typeface="Helvetica Neue "/>
              </a:rPr>
              <a:t>MO</a:t>
            </a:r>
            <a:r>
              <a:rPr lang="en-US" dirty="0" err="1" smtClean="0"/>
              <a:t>délisation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b="1" dirty="0" err="1" smtClean="0">
                <a:latin typeface="Helvetica Neue "/>
                <a:cs typeface="Helvetica Neue "/>
              </a:rPr>
              <a:t>MEL</a:t>
            </a:r>
            <a:r>
              <a:rPr lang="en-US" dirty="0" err="1" smtClean="0"/>
              <a:t>odie</a:t>
            </a:r>
            <a:r>
              <a:rPr lang="en-US" dirty="0" smtClean="0"/>
              <a:t>): quadratic splines to approximate the “</a:t>
            </a:r>
            <a:r>
              <a:rPr lang="en-US" dirty="0" err="1" smtClean="0"/>
              <a:t>macroprosodic</a:t>
            </a:r>
            <a:r>
              <a:rPr lang="en-US" dirty="0" smtClean="0"/>
              <a:t>” component – intonation choices – as opposed to the “</a:t>
            </a:r>
            <a:r>
              <a:rPr lang="en-US" dirty="0" err="1" smtClean="0"/>
              <a:t>microprosody</a:t>
            </a:r>
            <a:r>
              <a:rPr lang="en-US" dirty="0" smtClean="0"/>
              <a:t>” of segmental choices </a:t>
            </a:r>
            <a:r>
              <a:rPr lang="en-US" b="1" dirty="0" err="1" smtClean="0">
                <a:latin typeface="Garamond"/>
                <a:cs typeface="Garamond"/>
              </a:rPr>
              <a:t>Hirst</a:t>
            </a:r>
            <a:r>
              <a:rPr lang="en-US" b="1" dirty="0" smtClean="0">
                <a:latin typeface="Garamond"/>
                <a:cs typeface="Garamond"/>
              </a:rPr>
              <a:t> &amp; </a:t>
            </a:r>
            <a:r>
              <a:rPr lang="en-US" b="1" dirty="0" err="1" smtClean="0">
                <a:latin typeface="Garamond"/>
                <a:cs typeface="Garamond"/>
              </a:rPr>
              <a:t>Espesser</a:t>
            </a:r>
            <a:r>
              <a:rPr lang="en-US" b="1" dirty="0" smtClean="0">
                <a:latin typeface="Garamond"/>
                <a:cs typeface="Garamond"/>
              </a:rPr>
              <a:t> 1993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58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5128840"/>
            <a:ext cx="5676900" cy="1143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2071082"/>
            <a:ext cx="8229600" cy="27256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Neue Ligh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Neue Ligh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Neue Ligh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Neue Ligh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Neue Ligh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4950" indent="-234950">
              <a:spcBef>
                <a:spcPts val="0"/>
              </a:spcBef>
              <a:buFont typeface="+mj-lt"/>
              <a:buAutoNum type="arabicPeriod"/>
            </a:pPr>
            <a:r>
              <a:rPr lang="en-US" sz="1600" dirty="0" smtClean="0"/>
              <a:t>Omit points that are &gt; 5% higher than neighbors</a:t>
            </a:r>
          </a:p>
          <a:p>
            <a:pPr marL="234950" indent="-234950">
              <a:spcBef>
                <a:spcPts val="0"/>
              </a:spcBef>
              <a:buFont typeface="+mj-lt"/>
              <a:buAutoNum type="arabicPeriod"/>
            </a:pPr>
            <a:r>
              <a:rPr lang="en-US" sz="1600" dirty="0" smtClean="0"/>
              <a:t>Within a 300ms analysis window centered at each x, </a:t>
            </a:r>
          </a:p>
          <a:p>
            <a:pPr marL="566738" lvl="1" indent="-166688">
              <a:spcBef>
                <a:spcPts val="0"/>
              </a:spcBef>
              <a:buFont typeface="+mj-lt"/>
              <a:buAutoNum type="arabicPeriod"/>
            </a:pPr>
            <a:r>
              <a:rPr lang="en-US" sz="1400" dirty="0" smtClean="0"/>
              <a:t>Perform quadratic regression</a:t>
            </a:r>
          </a:p>
          <a:p>
            <a:pPr marL="566738" lvl="1" indent="-166688">
              <a:spcBef>
                <a:spcPts val="0"/>
              </a:spcBef>
              <a:buFont typeface="+mj-lt"/>
              <a:buAutoNum type="arabicPeriod"/>
            </a:pPr>
            <a:r>
              <a:rPr lang="en-US" sz="1400" dirty="0" smtClean="0"/>
              <a:t>Omit points that are &gt; 5% below the fit line</a:t>
            </a:r>
          </a:p>
          <a:p>
            <a:pPr marL="566738" lvl="1" indent="-166688">
              <a:spcBef>
                <a:spcPts val="0"/>
              </a:spcBef>
              <a:buFont typeface="+mj-lt"/>
              <a:buAutoNum type="arabicPeriod"/>
            </a:pPr>
            <a:r>
              <a:rPr lang="en-US" sz="1400" dirty="0" smtClean="0"/>
              <a:t>Repeat until no points are omitted</a:t>
            </a:r>
          </a:p>
          <a:p>
            <a:pPr marL="566738" lvl="1" indent="-166688">
              <a:spcBef>
                <a:spcPts val="0"/>
              </a:spcBef>
              <a:buFont typeface="+mj-lt"/>
              <a:buAutoNum type="arabicPeriod"/>
            </a:pPr>
            <a:r>
              <a:rPr lang="en-US" sz="1400" dirty="0" smtClean="0"/>
              <a:t>Identify a target point based on regression coefficients &lt;t, h&gt; where t = -b/2c and h = a +</a:t>
            </a:r>
            <a:r>
              <a:rPr lang="en-US" sz="1400" dirty="0" err="1" smtClean="0"/>
              <a:t>bt</a:t>
            </a:r>
            <a:r>
              <a:rPr lang="en-US" sz="1400" dirty="0" smtClean="0"/>
              <a:t> + ct</a:t>
            </a:r>
            <a:r>
              <a:rPr lang="en-US" sz="1400" baseline="30000" dirty="0" smtClean="0"/>
              <a:t>2</a:t>
            </a:r>
          </a:p>
          <a:p>
            <a:pPr marL="234950" indent="-234950">
              <a:spcBef>
                <a:spcPts val="0"/>
              </a:spcBef>
              <a:buFont typeface="+mj-lt"/>
              <a:buAutoNum type="arabicPeriod"/>
            </a:pPr>
            <a:r>
              <a:rPr lang="en-US" sz="1600" dirty="0" smtClean="0"/>
              <a:t>Within a 200ms window centered at each x,</a:t>
            </a:r>
          </a:p>
          <a:p>
            <a:pPr marL="566738" lvl="1" indent="-166688">
              <a:spcBef>
                <a:spcPts val="0"/>
              </a:spcBef>
              <a:buFont typeface="+mj-lt"/>
              <a:buAutoNum type="arabicPeriod"/>
            </a:pPr>
            <a:r>
              <a:rPr lang="en-US" sz="1400" dirty="0" smtClean="0"/>
              <a:t>Identify “segments” by calculating d(x) based on the mean distances between the &lt;</a:t>
            </a:r>
            <a:r>
              <a:rPr lang="en-US" sz="1400" dirty="0" err="1" smtClean="0"/>
              <a:t>t,h</a:t>
            </a:r>
            <a:r>
              <a:rPr lang="en-US" sz="1400" dirty="0" smtClean="0"/>
              <a:t>&gt; values in the first and second half of the window.</a:t>
            </a:r>
          </a:p>
          <a:p>
            <a:pPr marL="566738" lvl="1" indent="-166688">
              <a:spcBef>
                <a:spcPts val="0"/>
              </a:spcBef>
              <a:buFont typeface="+mj-lt"/>
              <a:buAutoNum type="arabicPeriod"/>
            </a:pPr>
            <a:r>
              <a:rPr lang="en-US" sz="1400" dirty="0" smtClean="0"/>
              <a:t>Segment boundaries are set to points, x, </a:t>
            </a:r>
            <a:r>
              <a:rPr lang="en-US" sz="1400" dirty="0" err="1" smtClean="0"/>
              <a:t>s.t.</a:t>
            </a:r>
            <a:r>
              <a:rPr lang="en-US" sz="1400" dirty="0" smtClean="0"/>
              <a:t> d(x) is a local maximum and greater than the mean of all d(x)</a:t>
            </a:r>
          </a:p>
          <a:p>
            <a:pPr marL="234950" indent="-234950">
              <a:spcBef>
                <a:spcPts val="0"/>
              </a:spcBef>
              <a:buFont typeface="+mj-lt"/>
              <a:buAutoNum type="arabicPeriod"/>
            </a:pPr>
            <a:r>
              <a:rPr lang="en-US" sz="1600" dirty="0" smtClean="0"/>
              <a:t>Within each segment omit candidates where the average t or h values are more than one standard deviation of the mean within the segment.</a:t>
            </a: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98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study prosody?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Prosody is a critical information stream.</a:t>
            </a:r>
          </a:p>
          <a:p>
            <a:pPr lvl="1"/>
            <a:r>
              <a:rPr lang="en-US" dirty="0" smtClean="0"/>
              <a:t>Varied and important communicative functions.</a:t>
            </a:r>
          </a:p>
          <a:p>
            <a:pPr lvl="1"/>
            <a:r>
              <a:rPr lang="en-US" dirty="0" smtClean="0"/>
              <a:t>Current state-of-the-art is still limited.</a:t>
            </a:r>
          </a:p>
          <a:p>
            <a:endParaRPr lang="en-US" dirty="0" smtClean="0"/>
          </a:p>
          <a:p>
            <a:r>
              <a:rPr lang="en-US" dirty="0" smtClean="0"/>
              <a:t>The value of prosody is understood in a largely unconscious manner.</a:t>
            </a:r>
          </a:p>
          <a:p>
            <a:pPr lvl="1"/>
            <a:r>
              <a:rPr lang="en-US" dirty="0" smtClean="0"/>
              <a:t>A: Is Eileen French?</a:t>
            </a:r>
          </a:p>
          <a:p>
            <a:pPr lvl="1"/>
            <a:r>
              <a:rPr lang="en-US" dirty="0" smtClean="0"/>
              <a:t>B: Eileen is English.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</a:t>
            </a:r>
            <a:r>
              <a:rPr lang="en-US" dirty="0"/>
              <a:t>: Is </a:t>
            </a:r>
            <a:r>
              <a:rPr lang="en-US" smtClean="0"/>
              <a:t>Janet English</a:t>
            </a:r>
            <a:r>
              <a:rPr lang="en-US" dirty="0" smtClean="0"/>
              <a:t>?</a:t>
            </a:r>
            <a:endParaRPr lang="en-US" dirty="0"/>
          </a:p>
          <a:p>
            <a:pPr lvl="1"/>
            <a:r>
              <a:rPr lang="en-US" dirty="0"/>
              <a:t>B: Eileen is English</a:t>
            </a:r>
            <a:r>
              <a:rPr lang="en-US" dirty="0" smtClean="0"/>
              <a:t>.</a:t>
            </a:r>
          </a:p>
          <a:p>
            <a:pPr lvl="1"/>
            <a:endParaRPr lang="en-US" dirty="0"/>
          </a:p>
          <a:p>
            <a:r>
              <a:rPr lang="en-US" dirty="0" smtClean="0"/>
              <a:t>Prosody operates by augmenting and reinforcing lexical information.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2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Fujisaki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Fujisaki model can be viewed as a parametric description of a contour, designed specifically for prosody.</a:t>
            </a:r>
          </a:p>
          <a:p>
            <a:r>
              <a:rPr lang="en-US" dirty="0" smtClean="0"/>
              <a:t>There are a number of techniques for estimating Fujisaki parameters – phrase and accent commands</a:t>
            </a:r>
            <a:br>
              <a:rPr lang="en-US" dirty="0" smtClean="0"/>
            </a:br>
            <a:r>
              <a:rPr lang="en-US" b="1" dirty="0" err="1" smtClean="0">
                <a:latin typeface="Garamond"/>
                <a:cs typeface="Garamond"/>
              </a:rPr>
              <a:t>Pfitzinger</a:t>
            </a:r>
            <a:r>
              <a:rPr lang="en-US" b="1" dirty="0" smtClean="0">
                <a:latin typeface="Garamond"/>
                <a:cs typeface="Garamond"/>
              </a:rPr>
              <a:t> et al. 2009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59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2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Estimating Fujisaki model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3959225" cy="484028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Use MOMEL to smooth the pitch contour.</a:t>
            </a:r>
          </a:p>
          <a:p>
            <a:r>
              <a:rPr lang="en-US" dirty="0" smtClean="0"/>
              <a:t>HFC – high pass filter @ 0.5Hz</a:t>
            </a:r>
          </a:p>
          <a:p>
            <a:r>
              <a:rPr lang="en-US" dirty="0" smtClean="0"/>
              <a:t>LFC – every thing else</a:t>
            </a:r>
          </a:p>
          <a:p>
            <a:r>
              <a:rPr lang="en-US" dirty="0" smtClean="0"/>
              <a:t>Local minima of LFC are phrase commands.</a:t>
            </a:r>
          </a:p>
          <a:p>
            <a:r>
              <a:rPr lang="en-US" dirty="0" smtClean="0"/>
              <a:t>Local minima of HFC define boundaries of accent commands.</a:t>
            </a:r>
          </a:p>
          <a:p>
            <a:r>
              <a:rPr lang="en-US" b="1" dirty="0" err="1" smtClean="0">
                <a:latin typeface="Garamond"/>
                <a:cs typeface="Garamond"/>
              </a:rPr>
              <a:t>Mixdorff</a:t>
            </a:r>
            <a:r>
              <a:rPr lang="en-US" b="1" dirty="0" smtClean="0">
                <a:latin typeface="Garamond"/>
                <a:cs typeface="Garamond"/>
              </a:rPr>
              <a:t> 2000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808" y="1285874"/>
            <a:ext cx="4402992" cy="24594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450" y="3745286"/>
            <a:ext cx="4407350" cy="2461846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7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Pitch Normalization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350104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Speakers have different pitch to their voice</a:t>
            </a:r>
            <a:r>
              <a:rPr lang="en-US" dirty="0"/>
              <a:t> </a:t>
            </a:r>
            <a:r>
              <a:rPr lang="en-US" dirty="0" smtClean="0"/>
              <a:t>largely due to changes in vocal tract length.</a:t>
            </a:r>
          </a:p>
          <a:p>
            <a:r>
              <a:rPr lang="en-US" dirty="0" smtClean="0"/>
              <a:t>To generate robust models of prosody, speaker differences need to be eliminated.</a:t>
            </a:r>
          </a:p>
          <a:p>
            <a:r>
              <a:rPr lang="en-US" dirty="0" smtClean="0"/>
              <a:t>Z-score normalization is a common approach.</a:t>
            </a:r>
          </a:p>
          <a:p>
            <a:pPr lvl="1"/>
            <a:r>
              <a:rPr lang="en-US" dirty="0" smtClean="0"/>
              <a:t>Distance from the mean in units of standard deviations</a:t>
            </a:r>
          </a:p>
          <a:p>
            <a:pPr lvl="1"/>
            <a:r>
              <a:rPr lang="en-US" dirty="0" smtClean="0"/>
              <a:t>Can be calculated over each utterance or a whole speaker.</a:t>
            </a:r>
          </a:p>
          <a:p>
            <a:pPr lvl="1"/>
            <a:r>
              <a:rPr lang="en-US" dirty="0" smtClean="0"/>
              <a:t>Monotonic – preserves </a:t>
            </a:r>
            <a:r>
              <a:rPr lang="en-US" dirty="0" err="1" smtClean="0"/>
              <a:t>extrema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61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881" y="4989852"/>
            <a:ext cx="2059719" cy="891224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07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Pitch Normalization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20747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Pitch is a perceptual quality in a log-linear relationship to fundamental frequency.</a:t>
            </a:r>
          </a:p>
          <a:p>
            <a:r>
              <a:rPr lang="en-US" dirty="0" smtClean="0"/>
              <a:t>Z-score normalization implicitly assumes that the material is normally distributed.</a:t>
            </a:r>
          </a:p>
          <a:p>
            <a:r>
              <a:rPr lang="en-US" dirty="0" smtClean="0"/>
              <a:t>In addition to perceptual considerations, log Hz is more normally distributed than Hz.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62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784850" y="56357"/>
            <a:ext cx="2901950" cy="41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 Neue Ligh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smtClean="0"/>
              <a:t>Shape Modeling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" y="3424531"/>
            <a:ext cx="3724275" cy="26069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227" y="3345598"/>
            <a:ext cx="3837038" cy="268592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30138" y="6051063"/>
            <a:ext cx="838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 Hz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794638" y="6051063"/>
            <a:ext cx="466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Hz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8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Normalization of Phone Durations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395043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Phones in stressed syllables have increased duration as do </a:t>
            </a:r>
            <a:r>
              <a:rPr lang="en-US" dirty="0" err="1" smtClean="0"/>
              <a:t>preboundary</a:t>
            </a:r>
            <a:r>
              <a:rPr lang="en-US" dirty="0" smtClean="0"/>
              <a:t> phones. </a:t>
            </a:r>
            <a:r>
              <a:rPr lang="en-US" b="1" dirty="0" smtClean="0">
                <a:latin typeface="Garamond"/>
                <a:cs typeface="Garamond"/>
              </a:rPr>
              <a:t>Wightman et al. 1991</a:t>
            </a:r>
          </a:p>
          <a:p>
            <a:r>
              <a:rPr lang="en-US" dirty="0" smtClean="0"/>
              <a:t>Duration is impacted by the inherent duration of a phone </a:t>
            </a:r>
            <a:r>
              <a:rPr lang="en-US" dirty="0"/>
              <a:t>(</a:t>
            </a:r>
            <a:r>
              <a:rPr lang="en-US" b="1" dirty="0" err="1" smtClean="0">
                <a:latin typeface="Garamond"/>
                <a:cs typeface="Garamond"/>
              </a:rPr>
              <a:t>Klatt</a:t>
            </a:r>
            <a:r>
              <a:rPr lang="en-US" b="1" dirty="0" smtClean="0">
                <a:latin typeface="Garamond"/>
                <a:cs typeface="Garamond"/>
              </a:rPr>
              <a:t> 1975</a:t>
            </a:r>
            <a:r>
              <a:rPr lang="en-US" dirty="0" smtClean="0"/>
              <a:t>) as well as speaking rate and speaker idiosyncrasies.</a:t>
            </a:r>
          </a:p>
          <a:p>
            <a:r>
              <a:rPr lang="en-US" b="1" dirty="0" smtClean="0">
                <a:latin typeface="Garamond"/>
                <a:cs typeface="Garamond"/>
              </a:rPr>
              <a:t>Wightman et al. 1991</a:t>
            </a:r>
            <a:r>
              <a:rPr lang="en-US" dirty="0" smtClean="0"/>
              <a:t> use z-score normalization using mean values calculated per speaker per phone.</a:t>
            </a:r>
          </a:p>
          <a:p>
            <a:r>
              <a:rPr lang="en-US" b="1" dirty="0" err="1" smtClean="0">
                <a:latin typeface="Garamond"/>
                <a:cs typeface="Garamond"/>
              </a:rPr>
              <a:t>Monkowski</a:t>
            </a:r>
            <a:r>
              <a:rPr lang="en-US" b="1" dirty="0" smtClean="0">
                <a:latin typeface="Garamond"/>
                <a:cs typeface="Garamond"/>
              </a:rPr>
              <a:t> et al. 1995</a:t>
            </a:r>
            <a:r>
              <a:rPr lang="en-US" dirty="0" smtClean="0"/>
              <a:t> note that phone durations are more log-normal than normally distributed, suggesting that z-score normalization of log durations is more appropriate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63</a:t>
            </a:fld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850" y="5236309"/>
            <a:ext cx="2146300" cy="7493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1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Analyzing Rhythm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Prosodic rhythm is difficult to analyze.</a:t>
            </a:r>
          </a:p>
          <a:p>
            <a:r>
              <a:rPr lang="en-US" dirty="0" smtClean="0"/>
              <a:t>Measures have been used to classify languages as stress- or syllable-timed including </a:t>
            </a:r>
            <a:r>
              <a:rPr lang="en-US" dirty="0" err="1" smtClean="0"/>
              <a:t>nPVI</a:t>
            </a:r>
            <a:r>
              <a:rPr lang="en-US" dirty="0" smtClean="0"/>
              <a:t>, %V, ΔV, ΔC, but have received little attention in prosodic analysis.</a:t>
            </a:r>
            <a:r>
              <a:rPr lang="en-US" dirty="0"/>
              <a:t/>
            </a:r>
            <a:br>
              <a:rPr lang="en-US" dirty="0"/>
            </a:br>
            <a:r>
              <a:rPr lang="en-US" sz="2400" b="1" dirty="0" err="1" smtClean="0">
                <a:latin typeface="Garamond"/>
                <a:cs typeface="Garamond"/>
              </a:rPr>
              <a:t>Grabe</a:t>
            </a:r>
            <a:r>
              <a:rPr lang="en-US" sz="2400" b="1" dirty="0" smtClean="0">
                <a:latin typeface="Garamond"/>
                <a:cs typeface="Garamond"/>
              </a:rPr>
              <a:t> &amp; Low 2002</a:t>
            </a:r>
            <a:endParaRPr lang="en-US" sz="2000" b="1" dirty="0" smtClean="0">
              <a:latin typeface="Garamond"/>
              <a:cs typeface="Garamond"/>
            </a:endParaRPr>
          </a:p>
          <a:p>
            <a:r>
              <a:rPr lang="en-US" sz="2000" dirty="0" smtClean="0"/>
              <a:t>%V – percentage of time taken up by vowels</a:t>
            </a:r>
          </a:p>
          <a:p>
            <a:r>
              <a:rPr lang="en-US" sz="2000" dirty="0" smtClean="0"/>
              <a:t>ΔV – distance between vowels</a:t>
            </a:r>
          </a:p>
          <a:p>
            <a:r>
              <a:rPr lang="en-US" sz="2000" dirty="0" smtClean="0"/>
              <a:t>ΔC – distance between consonants</a:t>
            </a:r>
          </a:p>
          <a:p>
            <a:r>
              <a:rPr lang="en-US" sz="2000" dirty="0" err="1" smtClean="0"/>
              <a:t>nPVI</a:t>
            </a:r>
            <a:r>
              <a:rPr lang="en-US" sz="2000" dirty="0" smtClean="0"/>
              <a:t> – ratio of difference between consecutive durations to their average duration.  using duration of vocalic or intervocalic regions.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55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Prosodic Rhythm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4486031" cy="4840289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 smtClean="0">
                <a:latin typeface="Garamond"/>
                <a:cs typeface="Garamond"/>
              </a:rPr>
              <a:t>Brady 2010</a:t>
            </a:r>
            <a:r>
              <a:rPr lang="en-US" dirty="0" smtClean="0"/>
              <a:t> examined prosodic temporal structure by measuring phase angles of an oscillator aligned with reference points – here Vowel Onsets – in speech.</a:t>
            </a:r>
          </a:p>
          <a:p>
            <a:r>
              <a:rPr lang="en-US" dirty="0" smtClean="0"/>
              <a:t>Phase clustering is used to calculate R* the length of the sum of phase angle vectors.</a:t>
            </a:r>
          </a:p>
          <a:p>
            <a:r>
              <a:rPr lang="en-US" dirty="0" smtClean="0"/>
              <a:t>Oscillator banks are used to identify the best fit within a prosodic phrase.</a:t>
            </a:r>
          </a:p>
          <a:p>
            <a:r>
              <a:rPr lang="en-US" dirty="0" smtClean="0"/>
              <a:t>This is new research but provides a promising technique for prosodic analysis of rhythm.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231" y="1285873"/>
            <a:ext cx="3909898" cy="20552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900" y="3429000"/>
            <a:ext cx="2514600" cy="1143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601" y="4680066"/>
            <a:ext cx="4055528" cy="699848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150" y="5491163"/>
            <a:ext cx="1054100" cy="6350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54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Context identification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Context of analysis is important for prosodic analysis due to its </a:t>
            </a:r>
            <a:r>
              <a:rPr lang="en-US" dirty="0" err="1" smtClean="0"/>
              <a:t>suprasegmental</a:t>
            </a:r>
            <a:r>
              <a:rPr lang="en-US" dirty="0" smtClean="0"/>
              <a:t> nature.</a:t>
            </a:r>
          </a:p>
          <a:p>
            <a:endParaRPr lang="en-US" dirty="0"/>
          </a:p>
          <a:p>
            <a:r>
              <a:rPr lang="en-US" dirty="0" smtClean="0"/>
              <a:t>Short time analysis</a:t>
            </a:r>
          </a:p>
          <a:p>
            <a:pPr lvl="1"/>
            <a:r>
              <a:rPr lang="en-US" dirty="0" smtClean="0"/>
              <a:t>HMMs</a:t>
            </a:r>
          </a:p>
          <a:p>
            <a:r>
              <a:rPr lang="en-US" dirty="0" smtClean="0"/>
              <a:t>The role of context in prosody</a:t>
            </a:r>
          </a:p>
          <a:p>
            <a:r>
              <a:rPr lang="en-US" dirty="0" smtClean="0"/>
              <a:t>Words vs. Syllables vs. Vowels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8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Short-Time prosodic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Hidden Markov Models have proved to be powerful sequential models.</a:t>
            </a:r>
          </a:p>
          <a:p>
            <a:r>
              <a:rPr lang="en-US" b="1" dirty="0" err="1" smtClean="0">
                <a:latin typeface="Garamond"/>
                <a:cs typeface="Garamond"/>
              </a:rPr>
              <a:t>Chaolei</a:t>
            </a:r>
            <a:r>
              <a:rPr lang="en-US" b="1" dirty="0" smtClean="0">
                <a:latin typeface="Garamond"/>
                <a:cs typeface="Garamond"/>
              </a:rPr>
              <a:t> et al. 2005</a:t>
            </a:r>
            <a:r>
              <a:rPr lang="en-US" dirty="0" smtClean="0"/>
              <a:t> explored HMM modeling using MFCC features, energy and pitch at 10ms frames.</a:t>
            </a:r>
          </a:p>
          <a:p>
            <a:r>
              <a:rPr lang="en-US" dirty="0" smtClean="0"/>
              <a:t>MFCC and energy predict at 70.5% accuracy, inclusion of pitch increases to 82% on BURNC.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5084763"/>
            <a:ext cx="2794000" cy="10414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44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Short-Time prosodic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Hidden Markov Models have proved to be powerful sequential models.</a:t>
            </a:r>
          </a:p>
          <a:p>
            <a:r>
              <a:rPr lang="en-US" b="1" dirty="0" err="1" smtClean="0">
                <a:latin typeface="Garamond"/>
                <a:cs typeface="Garamond"/>
              </a:rPr>
              <a:t>Ananthakrishnan</a:t>
            </a:r>
            <a:r>
              <a:rPr lang="en-US" b="1" dirty="0" smtClean="0">
                <a:latin typeface="Garamond"/>
                <a:cs typeface="Garamond"/>
              </a:rPr>
              <a:t> &amp; Narayanan 2005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explored the application of </a:t>
            </a:r>
            <a:br>
              <a:rPr lang="en-US" dirty="0" smtClean="0"/>
            </a:br>
            <a:r>
              <a:rPr lang="en-US" dirty="0" smtClean="0"/>
              <a:t>Coupled HMMs to prominence</a:t>
            </a:r>
            <a:br>
              <a:rPr lang="en-US" dirty="0" smtClean="0"/>
            </a:br>
            <a:r>
              <a:rPr lang="en-US" dirty="0" smtClean="0"/>
              <a:t>detection.</a:t>
            </a:r>
          </a:p>
          <a:p>
            <a:r>
              <a:rPr lang="en-US" dirty="0" smtClean="0"/>
              <a:t>Acoustic information was </a:t>
            </a:r>
            <a:br>
              <a:rPr lang="en-US" dirty="0" smtClean="0"/>
            </a:br>
            <a:r>
              <a:rPr lang="en-US" dirty="0" smtClean="0"/>
              <a:t>extracted at 10ms frames – </a:t>
            </a:r>
            <a:br>
              <a:rPr lang="en-US" dirty="0" smtClean="0"/>
            </a:br>
            <a:r>
              <a:rPr lang="en-US" dirty="0" smtClean="0"/>
              <a:t>F0, intensity, current phone </a:t>
            </a:r>
            <a:br>
              <a:rPr lang="en-US" dirty="0" smtClean="0"/>
            </a:br>
            <a:r>
              <a:rPr lang="en-US" dirty="0" smtClean="0"/>
              <a:t>duration – with one stream per feature.</a:t>
            </a:r>
          </a:p>
          <a:p>
            <a:r>
              <a:rPr lang="en-US" dirty="0" smtClean="0"/>
              <a:t>72.03% accuracy over 51.49% baseline.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68</a:t>
            </a:fld>
            <a:endParaRPr lang="en-US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93540" y="2663286"/>
            <a:ext cx="2139260" cy="190414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1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Prosodic Reinforcement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Sentence Boundaries</a:t>
            </a:r>
            <a:endParaRPr lang="en-US" dirty="0"/>
          </a:p>
          <a:p>
            <a:r>
              <a:rPr lang="en-US" dirty="0" smtClean="0"/>
              <a:t>Paragraph Boundaries</a:t>
            </a:r>
          </a:p>
          <a:p>
            <a:pPr lvl="1"/>
            <a:r>
              <a:rPr lang="en-US" dirty="0" smtClean="0"/>
              <a:t>Discourse Structure</a:t>
            </a:r>
            <a:endParaRPr lang="en-US" dirty="0"/>
          </a:p>
          <a:p>
            <a:r>
              <a:rPr lang="en-US" dirty="0" smtClean="0"/>
              <a:t>Syntactic Structure </a:t>
            </a:r>
          </a:p>
          <a:p>
            <a:pPr lvl="1"/>
            <a:r>
              <a:rPr lang="en-US" dirty="0" smtClean="0"/>
              <a:t>Parentheticals and Attachment</a:t>
            </a:r>
            <a:endParaRPr lang="en-US" dirty="0"/>
          </a:p>
          <a:p>
            <a:r>
              <a:rPr lang="en-US" dirty="0" smtClean="0"/>
              <a:t>Topicality </a:t>
            </a:r>
            <a:endParaRPr lang="en-US" dirty="0"/>
          </a:p>
          <a:p>
            <a:r>
              <a:rPr lang="en-US" dirty="0" smtClean="0"/>
              <a:t>Contrast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64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role of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Prominence is an acoustic quality of “standing out” from surroundings.</a:t>
            </a:r>
          </a:p>
          <a:p>
            <a:r>
              <a:rPr lang="en-US" dirty="0" smtClean="0"/>
              <a:t>Detection of prominence is significantly improved through incorporation of acoustic context from preceding and following syllables.</a:t>
            </a:r>
            <a:br>
              <a:rPr lang="en-US" dirty="0" smtClean="0"/>
            </a:br>
            <a:r>
              <a:rPr lang="en-US" b="1" dirty="0" err="1" smtClean="0">
                <a:latin typeface="Garamond"/>
                <a:cs typeface="Garamond"/>
              </a:rPr>
              <a:t>Levow</a:t>
            </a:r>
            <a:r>
              <a:rPr lang="en-US" b="1" dirty="0" smtClean="0">
                <a:latin typeface="Garamond"/>
                <a:cs typeface="Garamond"/>
              </a:rPr>
              <a:t> 2005</a:t>
            </a:r>
          </a:p>
          <a:p>
            <a:r>
              <a:rPr lang="en-US" dirty="0" smtClean="0"/>
              <a:t>Performance improves from 75.9% to 81.3% with slightly greater influence by the left context than the right.</a:t>
            </a:r>
          </a:p>
          <a:p>
            <a:pPr lvl="1"/>
            <a:r>
              <a:rPr lang="en-US" dirty="0" smtClean="0"/>
              <a:t>Aside: Mandarin tone classification is also improved by the incorporation of acoustic context from 68.5% to 74.5%.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69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151554" y="1283943"/>
            <a:ext cx="6701693" cy="4708770"/>
            <a:chOff x="1152769" y="1289538"/>
            <a:chExt cx="6701693" cy="4708770"/>
          </a:xfrm>
        </p:grpSpPr>
        <p:sp>
          <p:nvSpPr>
            <p:cNvPr id="7" name="Rectangle 6"/>
            <p:cNvSpPr/>
            <p:nvPr/>
          </p:nvSpPr>
          <p:spPr>
            <a:xfrm>
              <a:off x="1152769" y="1289538"/>
              <a:ext cx="6701693" cy="47087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350495" y="1941374"/>
              <a:ext cx="6318229" cy="3916485"/>
              <a:chOff x="688975" y="1943100"/>
              <a:chExt cx="11625263" cy="7048500"/>
            </a:xfrm>
          </p:grpSpPr>
          <p:pic>
            <p:nvPicPr>
              <p:cNvPr id="10" name="Picture 3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8975" y="1943100"/>
                <a:ext cx="11625263" cy="7048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" name="Rectangle 4"/>
              <p:cNvSpPr>
                <a:spLocks/>
              </p:cNvSpPr>
              <p:nvPr/>
            </p:nvSpPr>
            <p:spPr bwMode="auto">
              <a:xfrm>
                <a:off x="2971800" y="2070100"/>
                <a:ext cx="596900" cy="6248400"/>
              </a:xfrm>
              <a:prstGeom prst="rect">
                <a:avLst/>
              </a:prstGeom>
              <a:solidFill>
                <a:srgbClr val="FF0000">
                  <a:alpha val="47842"/>
                </a:srgbClr>
              </a:solidFill>
              <a:ln w="25400">
                <a:solidFill>
                  <a:schemeClr val="tx1">
                    <a:alpha val="47842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2" name="Rectangle 5"/>
              <p:cNvSpPr>
                <a:spLocks/>
              </p:cNvSpPr>
              <p:nvPr/>
            </p:nvSpPr>
            <p:spPr bwMode="auto">
              <a:xfrm>
                <a:off x="7581900" y="2070100"/>
                <a:ext cx="1143000" cy="6248400"/>
              </a:xfrm>
              <a:prstGeom prst="rect">
                <a:avLst/>
              </a:prstGeom>
              <a:solidFill>
                <a:srgbClr val="FF0000">
                  <a:alpha val="47842"/>
                </a:srgbClr>
              </a:solidFill>
              <a:ln w="25400">
                <a:solidFill>
                  <a:schemeClr val="tx1">
                    <a:alpha val="47842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pic>
          <p:nvPicPr>
            <p:cNvPr id="9" name="4FD9D056.WAV">
              <a:hlinkClick r:id="" action="ppaction://media"/>
            </p:cNvPr>
            <p:cNvPicPr>
              <a:picLocks noRot="1" noChangeAspect="1" noChangeArrowheads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72667" y="1430672"/>
              <a:ext cx="464038" cy="46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164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1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Words vs. Syllables vs. Vowels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2641357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In the detection of prominence, studies have examined prediction at word and syllable level.</a:t>
            </a:r>
          </a:p>
          <a:p>
            <a:r>
              <a:rPr lang="en-US" dirty="0" smtClean="0"/>
              <a:t>Using a constant amount of context, word-based prediction is shown to be a better domain for detection.</a:t>
            </a:r>
            <a:r>
              <a:rPr lang="en-US" dirty="0"/>
              <a:t/>
            </a:r>
            <a:br>
              <a:rPr lang="en-US" dirty="0"/>
            </a:br>
            <a:r>
              <a:rPr lang="en-US" b="1" dirty="0" smtClean="0">
                <a:latin typeface="Garamond"/>
                <a:cs typeface="Garamond"/>
              </a:rPr>
              <a:t>Rosenberg &amp; Hirschberg 2009</a:t>
            </a:r>
          </a:p>
          <a:p>
            <a:r>
              <a:rPr lang="en-US" sz="3100" dirty="0" smtClean="0"/>
              <a:t>This is due to the fact that acoustic excursions are not strictly constrained to syllable boundaries.</a:t>
            </a:r>
            <a:endParaRPr lang="en-US" sz="41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70</a:t>
            </a:fld>
            <a:endParaRPr lang="en-US"/>
          </a:p>
        </p:txBody>
      </p:sp>
      <p:graphicFrame>
        <p:nvGraphicFramePr>
          <p:cNvPr id="6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920984"/>
              </p:ext>
            </p:extLst>
          </p:nvPr>
        </p:nvGraphicFramePr>
        <p:xfrm>
          <a:off x="457201" y="3927231"/>
          <a:ext cx="8229600" cy="2006036"/>
        </p:xfrm>
        <a:graphic>
          <a:graphicData uri="http://schemas.openxmlformats.org/drawingml/2006/table">
            <a:tbl>
              <a:tblPr/>
              <a:tblGrid>
                <a:gridCol w="2743200"/>
                <a:gridCol w="2993065"/>
                <a:gridCol w="2493335"/>
              </a:tblGrid>
              <a:tr h="5080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Analysis Region</a:t>
                      </a: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Acc. context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 Neue"/>
                        <a:ea typeface="ヒラギノ角ゴ ProN W3" charset="0"/>
                        <a:cs typeface="Helvetica Neue"/>
                        <a:sym typeface="Gill Sans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Acc. no context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 Neue"/>
                        <a:ea typeface="ヒラギノ角ゴ ProN W3" charset="0"/>
                        <a:cs typeface="Helvetica Neue"/>
                        <a:sym typeface="Gill Sans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153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Vowel</a:t>
                      </a: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77.4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 Neue"/>
                        <a:ea typeface="ヒラギノ角ゴ ProN W3" charset="0"/>
                        <a:cs typeface="Helvetica Neue"/>
                        <a:sym typeface="Gill Sans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68.5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 Neue"/>
                        <a:ea typeface="ヒラギノ角ゴ ProN W3" charset="0"/>
                        <a:cs typeface="Helvetica Neue"/>
                        <a:sym typeface="Gill Sans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497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Syllable</a:t>
                      </a: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81.9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 Neue"/>
                        <a:ea typeface="ヒラギノ角ゴ ProN W3" charset="0"/>
                        <a:cs typeface="Helvetica Neue"/>
                        <a:sym typeface="Gill Sans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75.6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 Neue"/>
                        <a:ea typeface="ヒラギノ角ゴ ProN W3" charset="0"/>
                        <a:cs typeface="Helvetica Neue"/>
                        <a:sym typeface="Gill Sans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153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Word</a:t>
                      </a: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84.2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 Neue"/>
                        <a:ea typeface="ヒラギノ角ゴ ProN W3" charset="0"/>
                        <a:cs typeface="Helvetica Neue"/>
                        <a:sym typeface="Gill Sans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 Neue"/>
                          <a:ea typeface="ヒラギノ角ゴ ProN W3" charset="0"/>
                          <a:cs typeface="Helvetica Neue"/>
                          <a:sym typeface="Gill Sans" charset="0"/>
                        </a:rPr>
                        <a:t>82.9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elvetica Neue"/>
                        <a:ea typeface="ヒラギノ角ゴ ProN W3" charset="0"/>
                        <a:cs typeface="Helvetica Neue"/>
                        <a:sym typeface="Gill Sans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22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Ensemble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Ensemble methods train a set, or </a:t>
            </a:r>
            <a:r>
              <a:rPr lang="en-US" i="1" dirty="0" smtClean="0"/>
              <a:t>ensemble</a:t>
            </a:r>
            <a:r>
              <a:rPr lang="en-US" dirty="0" smtClean="0"/>
              <a:t>, of independent models or classifiers and combine their results.</a:t>
            </a:r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smtClean="0"/>
              <a:t>Boosting/Bagging</a:t>
            </a:r>
          </a:p>
          <a:p>
            <a:pPr lvl="1"/>
            <a:r>
              <a:rPr lang="en-US" dirty="0" smtClean="0"/>
              <a:t>Classifier Fusion </a:t>
            </a:r>
          </a:p>
          <a:p>
            <a:pPr lvl="1"/>
            <a:r>
              <a:rPr lang="en-US" dirty="0" smtClean="0"/>
              <a:t>Corrected Ensembles of Energy based classifiers</a:t>
            </a:r>
          </a:p>
          <a:p>
            <a:pPr lvl="1"/>
            <a:r>
              <a:rPr lang="en-US" dirty="0" smtClean="0"/>
              <a:t>Ensemble sampling for imbalanced classes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79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Boosting/Bagging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Boosting trains one “weak” classifier for each feature, and learns weights to combine predictions.</a:t>
            </a:r>
          </a:p>
          <a:p>
            <a:pPr lvl="1"/>
            <a:r>
              <a:rPr lang="en-US" dirty="0" smtClean="0"/>
              <a:t>The classifiers in </a:t>
            </a:r>
            <a:r>
              <a:rPr lang="en-US" dirty="0" err="1" smtClean="0"/>
              <a:t>adaboost</a:t>
            </a:r>
            <a:r>
              <a:rPr lang="en-US" dirty="0" smtClean="0"/>
              <a:t> are single branch decision trees</a:t>
            </a:r>
          </a:p>
          <a:p>
            <a:r>
              <a:rPr lang="en-US" dirty="0" smtClean="0"/>
              <a:t>Boosting has been successfully applied to prominence detection with acoustic and lexical features by </a:t>
            </a:r>
            <a:r>
              <a:rPr lang="en-US" b="1" dirty="0" smtClean="0">
                <a:latin typeface="Garamond"/>
                <a:cs typeface="Garamond"/>
              </a:rPr>
              <a:t>Sun 2002</a:t>
            </a:r>
            <a:r>
              <a:rPr lang="en-US" dirty="0" smtClean="0"/>
              <a:t>.</a:t>
            </a:r>
          </a:p>
          <a:p>
            <a:r>
              <a:rPr lang="en-US" dirty="0" smtClean="0"/>
              <a:t>Prediction on a single speaker in BURNC, accuracy of 92.78% </a:t>
            </a:r>
          </a:p>
          <a:p>
            <a:pPr lvl="1"/>
            <a:r>
              <a:rPr lang="en-US" dirty="0" smtClean="0"/>
              <a:t>Four-way accuracy High, Low, </a:t>
            </a:r>
            <a:r>
              <a:rPr lang="en-US" dirty="0" err="1" smtClean="0"/>
              <a:t>Downstepped</a:t>
            </a:r>
            <a:r>
              <a:rPr lang="en-US" dirty="0" smtClean="0"/>
              <a:t>, None = 87.17%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3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Classifier Fusion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7422"/>
            <a:ext cx="8229600" cy="337319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So called “late-fusion” of classifiers.</a:t>
            </a:r>
          </a:p>
          <a:p>
            <a:r>
              <a:rPr lang="en-US" dirty="0" smtClean="0"/>
              <a:t>Often used in direct modeling approaches, where a prosodic and lexical prediction are merged to make a decision.</a:t>
            </a:r>
            <a:br>
              <a:rPr lang="en-US" dirty="0" smtClean="0"/>
            </a:br>
            <a:r>
              <a:rPr lang="en-US" b="1" dirty="0" err="1" smtClean="0">
                <a:latin typeface="Garamond"/>
                <a:cs typeface="Garamond"/>
              </a:rPr>
              <a:t>Shriberg</a:t>
            </a:r>
            <a:r>
              <a:rPr lang="en-US" b="1" dirty="0" smtClean="0">
                <a:latin typeface="Garamond"/>
                <a:cs typeface="Garamond"/>
              </a:rPr>
              <a:t> &amp; </a:t>
            </a:r>
            <a:r>
              <a:rPr lang="en-US" b="1" dirty="0" err="1" smtClean="0">
                <a:latin typeface="Garamond"/>
                <a:cs typeface="Garamond"/>
              </a:rPr>
              <a:t>Stolcke</a:t>
            </a:r>
            <a:r>
              <a:rPr lang="en-US" b="1" dirty="0" smtClean="0">
                <a:latin typeface="Garamond"/>
                <a:cs typeface="Garamond"/>
              </a:rPr>
              <a:t> 2004</a:t>
            </a:r>
          </a:p>
          <a:p>
            <a:r>
              <a:rPr lang="en-US" dirty="0" smtClean="0"/>
              <a:t>Train models based on distinct feature sets, and merge their prediction by weighting confidence scores.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73</a:t>
            </a:fld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863" y="4809881"/>
            <a:ext cx="7531100" cy="7747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9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Corrected Ensembles of Classifiers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Examined the predictive power of 210 frequency regions varying baseline and bandwidth</a:t>
            </a:r>
            <a:br>
              <a:rPr lang="en-US" dirty="0" smtClean="0"/>
            </a:br>
            <a:r>
              <a:rPr lang="en-US" sz="2000" b="1" dirty="0" smtClean="0">
                <a:latin typeface="Garamond"/>
                <a:cs typeface="Garamond"/>
              </a:rPr>
              <a:t>Rosenberg &amp; Hirschberg 2006, 2007</a:t>
            </a:r>
            <a:endParaRPr lang="en-US" b="1" dirty="0">
              <a:latin typeface="Garamond"/>
              <a:cs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50" y="3323232"/>
            <a:ext cx="5448300" cy="2802931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1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Corrected Ensembles of Classifiers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203735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There is significant differences in predictive power of frequency regions</a:t>
            </a:r>
          </a:p>
          <a:p>
            <a:r>
              <a:rPr lang="en-US" dirty="0" smtClean="0"/>
              <a:t>99.9% of data points are correctly classified by at least one classifier</a:t>
            </a:r>
          </a:p>
          <a:p>
            <a:r>
              <a:rPr lang="en-US" dirty="0" smtClean="0"/>
              <a:t>Weighted majority voting ~79.9% </a:t>
            </a:r>
            <a:r>
              <a:rPr lang="en-US" dirty="0"/>
              <a:t>a</a:t>
            </a:r>
            <a:r>
              <a:rPr lang="en-US" dirty="0" smtClean="0"/>
              <a:t>ccuracy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75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50" y="3323232"/>
            <a:ext cx="5448300" cy="2802931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2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Corrected Ensembles of Classifiers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469289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Rather than use voting to combine predictions, use a second stage classifier</a:t>
            </a:r>
          </a:p>
          <a:p>
            <a:r>
              <a:rPr lang="en-US" dirty="0" smtClean="0"/>
              <a:t>While this doesn’t lead </a:t>
            </a:r>
            <a:br>
              <a:rPr lang="en-US" dirty="0" smtClean="0"/>
            </a:br>
            <a:r>
              <a:rPr lang="en-US" dirty="0" smtClean="0"/>
              <a:t>to improvements, there </a:t>
            </a:r>
            <a:br>
              <a:rPr lang="en-US" dirty="0" smtClean="0"/>
            </a:br>
            <a:r>
              <a:rPr lang="en-US" dirty="0" smtClean="0"/>
              <a:t>were many </a:t>
            </a:r>
            <a:r>
              <a:rPr lang="en-US" dirty="0" err="1" smtClean="0"/>
              <a:t>subtrees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where the classifier </a:t>
            </a:r>
            <a:br>
              <a:rPr lang="en-US" dirty="0" smtClean="0"/>
            </a:br>
            <a:r>
              <a:rPr lang="en-US" dirty="0" smtClean="0"/>
              <a:t>used acoustic </a:t>
            </a:r>
            <a:br>
              <a:rPr lang="en-US" dirty="0" smtClean="0"/>
            </a:br>
            <a:r>
              <a:rPr lang="en-US" dirty="0" smtClean="0"/>
              <a:t>context to </a:t>
            </a:r>
            <a:br>
              <a:rPr lang="en-US" dirty="0" smtClean="0"/>
            </a:br>
            <a:r>
              <a:rPr lang="en-US" dirty="0" smtClean="0"/>
              <a:t>indicate which </a:t>
            </a:r>
            <a:br>
              <a:rPr lang="en-US" dirty="0" smtClean="0"/>
            </a:br>
            <a:r>
              <a:rPr lang="en-US" dirty="0" smtClean="0"/>
              <a:t>ensemble member to trust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623" y="2579076"/>
            <a:ext cx="4819177" cy="361852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Corrected Ensembles of Classifiers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each ensemble member, train an additional </a:t>
            </a:r>
            <a:r>
              <a:rPr lang="en-US" b="1" dirty="0" smtClean="0"/>
              <a:t>correcting</a:t>
            </a:r>
            <a:r>
              <a:rPr lang="en-US" dirty="0" smtClean="0"/>
              <a:t> classifier</a:t>
            </a:r>
          </a:p>
          <a:p>
            <a:pPr lvl="1"/>
            <a:r>
              <a:rPr lang="en-US" dirty="0" smtClean="0"/>
              <a:t>Predict if an ensemble member will be </a:t>
            </a:r>
            <a:r>
              <a:rPr lang="en-US" b="1" dirty="0" smtClean="0"/>
              <a:t>correct</a:t>
            </a:r>
            <a:r>
              <a:rPr lang="en-US" dirty="0" smtClean="0"/>
              <a:t> or </a:t>
            </a:r>
            <a:r>
              <a:rPr lang="en-US" b="1" dirty="0" smtClean="0"/>
              <a:t>incorrect</a:t>
            </a:r>
            <a:endParaRPr lang="en-US" dirty="0" smtClean="0"/>
          </a:p>
          <a:p>
            <a:r>
              <a:rPr lang="en-US" dirty="0" smtClean="0"/>
              <a:t>Invert the prediction if the correcting classifier predicts </a:t>
            </a:r>
            <a:r>
              <a:rPr lang="en-US" b="1" dirty="0" smtClean="0"/>
              <a:t>incorrect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42014"/>
            <a:ext cx="8229600" cy="158414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9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Correcting Classifier Diagram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626" y="1322317"/>
            <a:ext cx="7639538" cy="503403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89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Prosodic Augmentation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Speaker State</a:t>
            </a:r>
          </a:p>
          <a:p>
            <a:pPr lvl="1"/>
            <a:r>
              <a:rPr lang="en-US" dirty="0" smtClean="0"/>
              <a:t>Emotion, Intoxication, Sleepiness</a:t>
            </a:r>
            <a:endParaRPr lang="en-US" dirty="0"/>
          </a:p>
          <a:p>
            <a:r>
              <a:rPr lang="en-US" dirty="0" smtClean="0"/>
              <a:t>Speech Acts</a:t>
            </a:r>
            <a:endParaRPr lang="en-US" dirty="0"/>
          </a:p>
          <a:p>
            <a:r>
              <a:rPr lang="en-US" dirty="0" smtClean="0"/>
              <a:t>Turn Taking</a:t>
            </a:r>
            <a:endParaRPr lang="en-US" dirty="0"/>
          </a:p>
          <a:p>
            <a:r>
              <a:rPr lang="en-US" dirty="0" smtClean="0"/>
              <a:t>Sarcasm</a:t>
            </a:r>
            <a:endParaRPr lang="en-US" dirty="0"/>
          </a:p>
          <a:p>
            <a:r>
              <a:rPr lang="en-US" dirty="0" smtClean="0"/>
              <a:t>Age/Gender</a:t>
            </a:r>
          </a:p>
          <a:p>
            <a:r>
              <a:rPr lang="en-US" dirty="0"/>
              <a:t>Speaker </a:t>
            </a:r>
            <a:r>
              <a:rPr lang="en-US" dirty="0" smtClean="0"/>
              <a:t>ID</a:t>
            </a:r>
          </a:p>
          <a:p>
            <a:r>
              <a:rPr lang="en-US" dirty="0" smtClean="0"/>
              <a:t>Personality Qualities</a:t>
            </a:r>
          </a:p>
          <a:p>
            <a:pPr lvl="1"/>
            <a:r>
              <a:rPr lang="en-US" dirty="0" smtClean="0"/>
              <a:t>Neo FFI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Correcting Classifier Performance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79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331" y="1868703"/>
            <a:ext cx="6888163" cy="3391231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33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Correcting Classifier Performance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588" y="1836616"/>
            <a:ext cx="6913650" cy="340377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1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Imbalanced Label 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Often prosodic labels have very skewed distributions.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is problematic for training classifiers.</a:t>
            </a:r>
          </a:p>
          <a:p>
            <a:r>
              <a:rPr lang="en-US" dirty="0" smtClean="0"/>
              <a:t>Also makes accuracy an uninformative evaluation measure.</a:t>
            </a:r>
          </a:p>
          <a:p>
            <a:r>
              <a:rPr lang="en-US" dirty="0"/>
              <a:t>Classifiers tend to train better with relatively even class distributions.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514" y="2303585"/>
            <a:ext cx="7280971" cy="1037492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0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54923" y="3653692"/>
            <a:ext cx="1152769" cy="2286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Sampling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 smtClean="0"/>
              <a:t>Undersampling</a:t>
            </a:r>
            <a:endParaRPr lang="en-US" dirty="0" smtClean="0"/>
          </a:p>
          <a:p>
            <a:pPr lvl="1"/>
            <a:r>
              <a:rPr lang="en-US" dirty="0" smtClean="0"/>
              <a:t>Omit majority class instances, MA, </a:t>
            </a:r>
            <a:r>
              <a:rPr lang="en-US" dirty="0" err="1" smtClean="0"/>
              <a:t>s.t.</a:t>
            </a:r>
            <a:r>
              <a:rPr lang="en-US" dirty="0" smtClean="0"/>
              <a:t> the size of the majority class is equal to the minority class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907692" y="5177692"/>
            <a:ext cx="1152769" cy="7620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754923" y="5177692"/>
            <a:ext cx="1152769" cy="7620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58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Sampling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Oversampling</a:t>
            </a:r>
            <a:endParaRPr lang="en-US" dirty="0" smtClean="0"/>
          </a:p>
          <a:p>
            <a:pPr lvl="1"/>
            <a:r>
              <a:rPr lang="en-US" dirty="0" smtClean="0"/>
              <a:t>Duplicate the minority class points, </a:t>
            </a:r>
            <a:r>
              <a:rPr lang="en-US" dirty="0" err="1" smtClean="0"/>
              <a:t>s.t.</a:t>
            </a:r>
            <a:r>
              <a:rPr lang="en-US" dirty="0" smtClean="0"/>
              <a:t> the number of minority and majority class points are equal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754923" y="3653692"/>
            <a:ext cx="1152769" cy="2286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907692" y="5177692"/>
            <a:ext cx="1152769" cy="7620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907692" y="4415692"/>
            <a:ext cx="1152769" cy="7620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07692" y="3653692"/>
            <a:ext cx="1152769" cy="7620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74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Sampling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2094279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 smtClean="0"/>
              <a:t>Ensemble Sampling </a:t>
            </a:r>
            <a:r>
              <a:rPr lang="en-US" sz="2800" b="1" dirty="0" smtClean="0">
                <a:latin typeface="Garamond"/>
                <a:cs typeface="Garamond"/>
              </a:rPr>
              <a:t>Yan et al. 2003</a:t>
            </a:r>
          </a:p>
          <a:p>
            <a:pPr lvl="1"/>
            <a:r>
              <a:rPr lang="en-US" dirty="0" smtClean="0"/>
              <a:t>Construct N </a:t>
            </a:r>
            <a:r>
              <a:rPr lang="en-US" dirty="0" err="1" smtClean="0"/>
              <a:t>undersampled</a:t>
            </a:r>
            <a:r>
              <a:rPr lang="en-US" dirty="0" smtClean="0"/>
              <a:t> partitions of the majority class.  </a:t>
            </a:r>
            <a:endParaRPr lang="en-US" dirty="0"/>
          </a:p>
          <a:p>
            <a:pPr lvl="1"/>
            <a:r>
              <a:rPr lang="en-US" dirty="0" smtClean="0"/>
              <a:t>Construct N even training sets using all of the minority classes, and one majority partition</a:t>
            </a:r>
          </a:p>
          <a:p>
            <a:pPr lvl="1"/>
            <a:r>
              <a:rPr lang="en-US" dirty="0" smtClean="0"/>
              <a:t>Train N classifiers.</a:t>
            </a:r>
          </a:p>
          <a:p>
            <a:pPr lvl="1"/>
            <a:r>
              <a:rPr lang="en-US" dirty="0" smtClean="0"/>
              <a:t>Merge predictions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907692" y="5177692"/>
            <a:ext cx="1152769" cy="7620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754923" y="5177692"/>
            <a:ext cx="1152769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07692" y="4415692"/>
            <a:ext cx="1152769" cy="7620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07692" y="3653692"/>
            <a:ext cx="1152769" cy="7620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754923" y="4415692"/>
            <a:ext cx="1152769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754923" y="3653692"/>
            <a:ext cx="1152769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7" idx="3"/>
          </p:cNvCxnSpPr>
          <p:nvPr/>
        </p:nvCxnSpPr>
        <p:spPr>
          <a:xfrm>
            <a:off x="5060461" y="5558692"/>
            <a:ext cx="127000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3"/>
          </p:cNvCxnSpPr>
          <p:nvPr/>
        </p:nvCxnSpPr>
        <p:spPr>
          <a:xfrm>
            <a:off x="5060461" y="4796692"/>
            <a:ext cx="127000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0" idx="3"/>
          </p:cNvCxnSpPr>
          <p:nvPr/>
        </p:nvCxnSpPr>
        <p:spPr>
          <a:xfrm>
            <a:off x="5060461" y="4034692"/>
            <a:ext cx="127000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330462" y="3653692"/>
            <a:ext cx="557701" cy="228600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26" idx="3"/>
          </p:cNvCxnSpPr>
          <p:nvPr/>
        </p:nvCxnSpPr>
        <p:spPr>
          <a:xfrm>
            <a:off x="6888163" y="4796692"/>
            <a:ext cx="75137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0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Limited data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There’s not all that much data available.</a:t>
            </a:r>
          </a:p>
          <a:p>
            <a:endParaRPr lang="en-US" dirty="0"/>
          </a:p>
          <a:p>
            <a:r>
              <a:rPr lang="en-US" dirty="0" smtClean="0"/>
              <a:t>It’s resources intensive to annotate material.</a:t>
            </a:r>
          </a:p>
          <a:p>
            <a:pPr lvl="1"/>
            <a:r>
              <a:rPr lang="en-US" dirty="0" smtClean="0"/>
              <a:t>Between 60x and 200x real time to perform full </a:t>
            </a:r>
            <a:r>
              <a:rPr lang="en-US" dirty="0" err="1" smtClean="0"/>
              <a:t>ToBI</a:t>
            </a:r>
            <a:r>
              <a:rPr lang="en-US" dirty="0" smtClean="0"/>
              <a:t> annotation. </a:t>
            </a:r>
            <a:br>
              <a:rPr lang="en-US" dirty="0" smtClean="0"/>
            </a:br>
            <a:r>
              <a:rPr lang="en-US" sz="2400" b="1" dirty="0" err="1" smtClean="0">
                <a:latin typeface="Garamond"/>
                <a:cs typeface="Garamond"/>
              </a:rPr>
              <a:t>Syrdal</a:t>
            </a:r>
            <a:r>
              <a:rPr lang="en-US" sz="2400" b="1" dirty="0" smtClean="0">
                <a:latin typeface="Garamond"/>
                <a:cs typeface="Garamond"/>
              </a:rPr>
              <a:t> et al. 2001</a:t>
            </a:r>
            <a:endParaRPr lang="en-US" b="1" dirty="0">
              <a:latin typeface="Garamond"/>
              <a:cs typeface="Garamond"/>
            </a:endParaRPr>
          </a:p>
          <a:p>
            <a:r>
              <a:rPr lang="en-US" dirty="0" smtClean="0"/>
              <a:t>Semi-supervised techniques</a:t>
            </a:r>
          </a:p>
          <a:p>
            <a:r>
              <a:rPr lang="en-US" dirty="0" smtClean="0"/>
              <a:t>Transfer/adaptation applications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8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Reciprosody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2348280"/>
          </a:xfrm>
        </p:spPr>
        <p:txBody>
          <a:bodyPr/>
          <a:lstStyle/>
          <a:p>
            <a:r>
              <a:rPr lang="en-US" dirty="0" smtClean="0"/>
              <a:t>Developing shared repository for </a:t>
            </a:r>
            <a:r>
              <a:rPr lang="en-US" dirty="0" err="1" smtClean="0"/>
              <a:t>prosodically</a:t>
            </a:r>
            <a:r>
              <a:rPr lang="en-US" dirty="0" smtClean="0"/>
              <a:t> annotated material.</a:t>
            </a:r>
          </a:p>
          <a:p>
            <a:r>
              <a:rPr lang="en-US" dirty="0" smtClean="0"/>
              <a:t>Free access for non-commercial research.</a:t>
            </a:r>
          </a:p>
          <a:p>
            <a:r>
              <a:rPr lang="en-US" dirty="0" smtClean="0"/>
              <a:t>Actively seeking contributors.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3200" y="4181230"/>
            <a:ext cx="848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"/>
                <a:cs typeface="Courier"/>
              </a:rPr>
              <a:t>http://</a:t>
            </a:r>
            <a:r>
              <a:rPr lang="en-US" sz="2400" dirty="0" err="1">
                <a:latin typeface="Courier"/>
                <a:cs typeface="Courier"/>
              </a:rPr>
              <a:t>speech.cs.qc.cuny.edu</a:t>
            </a:r>
            <a:r>
              <a:rPr lang="en-US" sz="2400" dirty="0">
                <a:latin typeface="Courier"/>
                <a:cs typeface="Courier"/>
              </a:rPr>
              <a:t>/</a:t>
            </a:r>
            <a:r>
              <a:rPr lang="en-US" sz="2400" dirty="0" err="1">
                <a:latin typeface="Courier"/>
                <a:cs typeface="Courier"/>
              </a:rPr>
              <a:t>Reciprosody.html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55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Co-Training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8229600" cy="366797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In co-training, two classifiers are trained on independent feature sets.  </a:t>
            </a:r>
          </a:p>
          <a:p>
            <a:r>
              <a:rPr lang="en-US" dirty="0" smtClean="0"/>
              <a:t>Both classifiers are used to predict labels on a set of unlabeled data. </a:t>
            </a:r>
          </a:p>
          <a:p>
            <a:r>
              <a:rPr lang="en-US" dirty="0" smtClean="0"/>
              <a:t>High confidence (&gt;0.9) predictions are added to the training set of the other classifier.</a:t>
            </a:r>
          </a:p>
          <a:p>
            <a:r>
              <a:rPr lang="en-US" dirty="0" smtClean="0"/>
              <a:t>Repeat.</a:t>
            </a:r>
          </a:p>
          <a:p>
            <a:r>
              <a:rPr lang="en-US" b="1" dirty="0" err="1" smtClean="0">
                <a:latin typeface="Garamond"/>
                <a:cs typeface="Garamond"/>
              </a:rPr>
              <a:t>Jeon</a:t>
            </a:r>
            <a:r>
              <a:rPr lang="en-US" b="1" dirty="0" smtClean="0">
                <a:latin typeface="Garamond"/>
                <a:cs typeface="Garamond"/>
              </a:rPr>
              <a:t> and Liu 2009</a:t>
            </a:r>
            <a:r>
              <a:rPr lang="en-US" dirty="0" smtClean="0"/>
              <a:t> used Neural networks for Acoustic modeling and SVMs for syntactic modeling and trained with co-training on BURNC.</a:t>
            </a:r>
          </a:p>
          <a:p>
            <a:r>
              <a:rPr lang="en-US" dirty="0" smtClean="0"/>
              <a:t>With relatively little training data (~20 utterances) performance can be significantly improved by using co-training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652" y="4953846"/>
            <a:ext cx="5089521" cy="142239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75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Cross-Genre training and domain adaptation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74"/>
            <a:ext cx="5404338" cy="4840289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We saw earlier that performance can suffer when models trained on one speaking style (genre) are evaluated on another.</a:t>
            </a:r>
          </a:p>
          <a:p>
            <a:r>
              <a:rPr lang="en-US" b="1" dirty="0" smtClean="0">
                <a:latin typeface="Garamond"/>
                <a:cs typeface="Garamond"/>
              </a:rPr>
              <a:t>Margolis et al. 2010</a:t>
            </a:r>
            <a:r>
              <a:rPr lang="en-US" dirty="0" smtClean="0"/>
              <a:t> found that combined training sets typically perform only slightly worse than in-genre training.</a:t>
            </a:r>
          </a:p>
          <a:p>
            <a:r>
              <a:rPr lang="en-US" dirty="0" smtClean="0"/>
              <a:t>This paper also explores a number of unsupervised domain adaptation experiments but these were unsuccessful</a:t>
            </a:r>
          </a:p>
          <a:p>
            <a:pPr lvl="1"/>
            <a:r>
              <a:rPr lang="en-US" b="1" dirty="0" smtClean="0"/>
              <a:t>Instance weighting </a:t>
            </a:r>
            <a:r>
              <a:rPr lang="en-US" dirty="0" smtClean="0"/>
              <a:t>weight source training points by similarity to target population.</a:t>
            </a:r>
          </a:p>
          <a:p>
            <a:pPr lvl="1"/>
            <a:r>
              <a:rPr lang="en-US" b="1" dirty="0" smtClean="0"/>
              <a:t>Class Prior Adjustment</a:t>
            </a:r>
            <a:r>
              <a:rPr lang="en-US" dirty="0" smtClean="0"/>
              <a:t> adjust the class prior to match the target domain. Modest improvement with known target prior</a:t>
            </a:r>
          </a:p>
          <a:p>
            <a:pPr lvl="1"/>
            <a:r>
              <a:rPr lang="en-US" b="1" dirty="0" smtClean="0"/>
              <a:t>Feature Normalization</a:t>
            </a:r>
            <a:r>
              <a:rPr lang="en-US" dirty="0" smtClean="0"/>
              <a:t> make source feature distributions match the target distribution by z-score normalizing based on target statistics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0" y="1735258"/>
            <a:ext cx="2844800" cy="35814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04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Prosody in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prosody a spoken phenomenon or a language phenomenon?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444625" y="2879209"/>
            <a:ext cx="6251575" cy="258532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Yesterday, I was talking (well, chatting online) with my friend Stan.  He said he had worked out the answer to a puzzle we were working on.  You see, we both are avid puzzle fans and often work out solutions together online.   I met Stan at a weekly trivia night at a bar near my house.</a:t>
            </a:r>
          </a:p>
          <a:p>
            <a:endParaRPr lang="en-US" dirty="0"/>
          </a:p>
          <a:p>
            <a:r>
              <a:rPr lang="en-US" dirty="0" smtClean="0"/>
              <a:t>I also do puzzles with my friend Simon.  I’ve known Simon since we were less than two years old, when we met in pre-school.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2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Summary of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Techniques to extract pitch features and representing contour shape</a:t>
            </a:r>
          </a:p>
          <a:p>
            <a:r>
              <a:rPr lang="en-US" dirty="0" smtClean="0"/>
              <a:t>Handling imbalanced data</a:t>
            </a:r>
          </a:p>
          <a:p>
            <a:r>
              <a:rPr lang="en-US" dirty="0" smtClean="0"/>
              <a:t>Classification techniques</a:t>
            </a:r>
          </a:p>
          <a:p>
            <a:r>
              <a:rPr lang="en-US" dirty="0" smtClean="0"/>
              <a:t>Handling limited data.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89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461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Preliminary Material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[30]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>
                <a:solidFill>
                  <a:srgbClr val="7F7F7F"/>
                </a:solidFill>
              </a:rPr>
              <a:t>Techniques for Prosodic Analysis </a:t>
            </a:r>
            <a:r>
              <a:rPr lang="en-US" sz="2400" dirty="0" smtClean="0">
                <a:solidFill>
                  <a:srgbClr val="7F7F7F"/>
                </a:solidFill>
              </a:rPr>
              <a:t>[75]</a:t>
            </a:r>
            <a:endParaRPr lang="en-US" dirty="0" smtClean="0">
              <a:solidFill>
                <a:srgbClr val="7F7F7F"/>
              </a:solidFill>
            </a:endParaRPr>
          </a:p>
          <a:p>
            <a:endParaRPr lang="en-US" dirty="0" smtClean="0"/>
          </a:p>
          <a:p>
            <a:r>
              <a:rPr lang="en-US" dirty="0" smtClean="0"/>
              <a:t>Ten Minute Break</a:t>
            </a:r>
          </a:p>
          <a:p>
            <a:endParaRPr lang="en-US" dirty="0" smtClean="0"/>
          </a:p>
          <a:p>
            <a:r>
              <a:rPr lang="en-US" dirty="0" smtClean="0"/>
              <a:t>Applications of Prosodic Analysis </a:t>
            </a:r>
            <a:r>
              <a:rPr lang="en-US" sz="2400" dirty="0" smtClean="0">
                <a:solidFill>
                  <a:srgbClr val="7F7F7F"/>
                </a:solidFill>
              </a:rPr>
              <a:t>[45]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AuToBI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for Prosodic Analysis </a:t>
            </a:r>
            <a:r>
              <a:rPr lang="en-US" sz="2400" dirty="0">
                <a:solidFill>
                  <a:srgbClr val="7F7F7F"/>
                </a:solidFill>
              </a:rPr>
              <a:t>[30]</a:t>
            </a:r>
            <a:endParaRPr lang="en-US" dirty="0">
              <a:solidFill>
                <a:srgbClr val="7F7F7F"/>
              </a:solidFill>
            </a:endParaRPr>
          </a:p>
          <a:p>
            <a:endParaRPr lang="en-US" dirty="0" smtClean="0">
              <a:solidFill>
                <a:srgbClr val="7F7F7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051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Applications of Prosodic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Some major successes of prosodic analysis</a:t>
            </a:r>
          </a:p>
          <a:p>
            <a:pPr lvl="1"/>
            <a:r>
              <a:rPr lang="en-US" dirty="0" smtClean="0"/>
              <a:t>Segmentation</a:t>
            </a:r>
          </a:p>
          <a:p>
            <a:pPr lvl="1"/>
            <a:r>
              <a:rPr lang="en-US" dirty="0" smtClean="0"/>
              <a:t>Speech Summarization</a:t>
            </a:r>
          </a:p>
          <a:p>
            <a:pPr lvl="1"/>
            <a:r>
              <a:rPr lang="en-US" dirty="0" smtClean="0"/>
              <a:t>Dialog Act Classification</a:t>
            </a:r>
          </a:p>
          <a:p>
            <a:pPr lvl="1"/>
            <a:r>
              <a:rPr lang="en-US" dirty="0" smtClean="0"/>
              <a:t>Affect Classification</a:t>
            </a:r>
          </a:p>
          <a:p>
            <a:r>
              <a:rPr lang="en-US" dirty="0" smtClean="0"/>
              <a:t>Prosodic Analysis in traditional NLP tasks</a:t>
            </a:r>
          </a:p>
          <a:p>
            <a:pPr lvl="1"/>
            <a:r>
              <a:rPr lang="en-US" dirty="0" smtClean="0"/>
              <a:t>Part of Speech Tagging</a:t>
            </a:r>
          </a:p>
          <a:p>
            <a:pPr lvl="1"/>
            <a:r>
              <a:rPr lang="en-US" dirty="0" smtClean="0"/>
              <a:t>Syntactic Parsing and Chunking</a:t>
            </a:r>
          </a:p>
          <a:p>
            <a:r>
              <a:rPr lang="en-US" dirty="0" smtClean="0"/>
              <a:t>Prosody in Speech Recognition</a:t>
            </a:r>
          </a:p>
          <a:p>
            <a:pPr lvl="1"/>
            <a:r>
              <a:rPr lang="en-US" dirty="0" smtClean="0"/>
              <a:t>Acoustic </a:t>
            </a:r>
            <a:r>
              <a:rPr lang="en-US" dirty="0"/>
              <a:t>Modeling</a:t>
            </a:r>
          </a:p>
          <a:p>
            <a:pPr lvl="1"/>
            <a:r>
              <a:rPr lang="en-US" dirty="0" smtClean="0"/>
              <a:t>Language Modeling</a:t>
            </a:r>
          </a:p>
          <a:p>
            <a:r>
              <a:rPr lang="en-US" i="1" dirty="0" smtClean="0"/>
              <a:t>Prosody in Speech Synthesis</a:t>
            </a:r>
          </a:p>
          <a:p>
            <a:pPr lvl="1"/>
            <a:r>
              <a:rPr lang="en-US" i="1" dirty="0" smtClean="0"/>
              <a:t>Lexical analysis to assign prosodic labels and f0 targets to synthesized material.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8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Direct vs. Symbolic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Two styles of incorporating prosodic information into spoken language processing applications.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Many successful applications use direct modeling.</a:t>
            </a:r>
            <a:endParaRPr lang="en-US" sz="2400" dirty="0"/>
          </a:p>
          <a:p>
            <a:r>
              <a:rPr lang="en-US" sz="2400" b="1" dirty="0" err="1" smtClean="0">
                <a:latin typeface="Garamond"/>
                <a:cs typeface="Garamond"/>
              </a:rPr>
              <a:t>Batliner</a:t>
            </a:r>
            <a:r>
              <a:rPr lang="en-US" sz="2400" b="1" dirty="0" smtClean="0">
                <a:latin typeface="Garamond"/>
                <a:cs typeface="Garamond"/>
              </a:rPr>
              <a:t> et al. 2001</a:t>
            </a:r>
            <a:r>
              <a:rPr lang="en-US" sz="2400" dirty="0" smtClean="0"/>
              <a:t> symbolic labels (e.g. </a:t>
            </a:r>
            <a:r>
              <a:rPr lang="en-US" sz="2400" dirty="0" err="1" smtClean="0"/>
              <a:t>ToBI</a:t>
            </a:r>
            <a:r>
              <a:rPr lang="en-US" sz="2400" dirty="0" smtClean="0"/>
              <a:t>) may not</a:t>
            </a:r>
          </a:p>
          <a:p>
            <a:pPr lvl="1"/>
            <a:r>
              <a:rPr lang="en-US" sz="2000" dirty="0" smtClean="0"/>
              <a:t>Be reliably annotated or hypothesized</a:t>
            </a:r>
          </a:p>
          <a:p>
            <a:pPr lvl="1"/>
            <a:r>
              <a:rPr lang="en-US" sz="2000" dirty="0" smtClean="0"/>
              <a:t>Capture the relevant prosodic information for a task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92</a:t>
            </a:fld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1101874" y="2106402"/>
            <a:ext cx="6901938" cy="2189713"/>
            <a:chOff x="783432" y="1295956"/>
            <a:chExt cx="7573962" cy="2402919"/>
          </a:xfrm>
        </p:grpSpPr>
        <p:grpSp>
          <p:nvGrpSpPr>
            <p:cNvPr id="7" name="Group 6"/>
            <p:cNvGrpSpPr/>
            <p:nvPr/>
          </p:nvGrpSpPr>
          <p:grpSpPr>
            <a:xfrm>
              <a:off x="783432" y="1665288"/>
              <a:ext cx="7573962" cy="635000"/>
              <a:chOff x="950913" y="1395413"/>
              <a:chExt cx="7573962" cy="635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50913" y="1458913"/>
                <a:ext cx="2176462" cy="523875"/>
              </a:xfrm>
              <a:prstGeom prst="rect">
                <a:avLst/>
              </a:prstGeom>
              <a:solidFill>
                <a:srgbClr val="4F81BD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Acoustic Features</a:t>
                </a:r>
                <a:endParaRPr lang="en-US" sz="1600" dirty="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6238875" y="1395413"/>
                <a:ext cx="2286000" cy="635000"/>
              </a:xfrm>
              <a:prstGeom prst="rect">
                <a:avLst/>
              </a:prstGeom>
              <a:solidFill>
                <a:srgbClr val="4F81BD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Task-Specific Classifier</a:t>
                </a:r>
                <a:endParaRPr lang="en-US" sz="1600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3531394" y="1458913"/>
                <a:ext cx="2176462" cy="523875"/>
              </a:xfrm>
              <a:prstGeom prst="rect">
                <a:avLst/>
              </a:prstGeom>
              <a:solidFill>
                <a:srgbClr val="4F81BD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Prosodic Analysis</a:t>
                </a:r>
                <a:endParaRPr lang="en-US" sz="1600" dirty="0"/>
              </a:p>
            </p:txBody>
          </p:sp>
          <p:cxnSp>
            <p:nvCxnSpPr>
              <p:cNvPr id="11" name="Straight Arrow Connector 10"/>
              <p:cNvCxnSpPr>
                <a:stCxn id="8" idx="3"/>
                <a:endCxn id="10" idx="1"/>
              </p:cNvCxnSpPr>
              <p:nvPr/>
            </p:nvCxnSpPr>
            <p:spPr>
              <a:xfrm>
                <a:off x="3127375" y="1720851"/>
                <a:ext cx="404019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>
                <a:stCxn id="10" idx="3"/>
                <a:endCxn id="9" idx="1"/>
              </p:cNvCxnSpPr>
              <p:nvPr/>
            </p:nvCxnSpPr>
            <p:spPr>
              <a:xfrm flipV="1">
                <a:off x="5707856" y="1712913"/>
                <a:ext cx="531019" cy="7938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/>
            <p:cNvGrpSpPr/>
            <p:nvPr/>
          </p:nvGrpSpPr>
          <p:grpSpPr>
            <a:xfrm>
              <a:off x="1672432" y="3063875"/>
              <a:ext cx="5795962" cy="635000"/>
              <a:chOff x="2039144" y="2801938"/>
              <a:chExt cx="5795962" cy="6350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2039144" y="2857500"/>
                <a:ext cx="2176462" cy="523875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Acoustic Features</a:t>
                </a:r>
                <a:endParaRPr lang="en-US" sz="1600" dirty="0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5549106" y="2801938"/>
                <a:ext cx="2286000" cy="63500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Task-Specific Classifier</a:t>
                </a:r>
                <a:endParaRPr lang="en-US" sz="1600" dirty="0"/>
              </a:p>
            </p:txBody>
          </p:sp>
          <p:cxnSp>
            <p:nvCxnSpPr>
              <p:cNvPr id="16" name="Straight Arrow Connector 15"/>
              <p:cNvCxnSpPr>
                <a:stCxn id="14" idx="3"/>
                <a:endCxn id="15" idx="1"/>
              </p:cNvCxnSpPr>
              <p:nvPr/>
            </p:nvCxnSpPr>
            <p:spPr>
              <a:xfrm>
                <a:off x="4215606" y="3119438"/>
                <a:ext cx="1333500" cy="0"/>
              </a:xfrm>
              <a:prstGeom prst="straightConnector1">
                <a:avLst/>
              </a:prstGeom>
              <a:ln>
                <a:solidFill>
                  <a:srgbClr val="00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/>
            <p:cNvSpPr txBox="1"/>
            <p:nvPr/>
          </p:nvSpPr>
          <p:spPr>
            <a:xfrm>
              <a:off x="4009878" y="1295956"/>
              <a:ext cx="11210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Symbolic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176690" y="2626837"/>
              <a:ext cx="787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Direct</a:t>
              </a:r>
              <a:endParaRPr lang="en-US" dirty="0"/>
            </a:p>
          </p:txBody>
        </p: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563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Sentence segmentation</a:t>
            </a:r>
          </a:p>
          <a:p>
            <a:endParaRPr lang="en-US" dirty="0" smtClean="0"/>
          </a:p>
          <a:p>
            <a:r>
              <a:rPr lang="en-US" dirty="0" smtClean="0"/>
              <a:t>Discourse structure</a:t>
            </a:r>
          </a:p>
          <a:p>
            <a:endParaRPr lang="en-US" dirty="0" smtClean="0"/>
          </a:p>
          <a:p>
            <a:r>
              <a:rPr lang="en-US" dirty="0" smtClean="0"/>
              <a:t>Identifying Candidates</a:t>
            </a:r>
          </a:p>
          <a:p>
            <a:pPr lvl="1"/>
            <a:r>
              <a:rPr lang="en-US" dirty="0" smtClean="0"/>
              <a:t>Topic/story segmentation</a:t>
            </a:r>
          </a:p>
          <a:p>
            <a:pPr lvl="1"/>
            <a:r>
              <a:rPr lang="en-US" dirty="0" smtClean="0"/>
              <a:t>Speech summarization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3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Sentence 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Sentences are syntactically defined.  </a:t>
            </a:r>
          </a:p>
          <a:p>
            <a:r>
              <a:rPr lang="en-US" dirty="0" smtClean="0"/>
              <a:t>SU “Sentence-like units” may be a sentence, phrase or word that express a single idea or thought</a:t>
            </a:r>
          </a:p>
          <a:p>
            <a:r>
              <a:rPr lang="en-US" dirty="0" smtClean="0"/>
              <a:t>Can be reliably detected with language modeling and lexical features only.</a:t>
            </a:r>
          </a:p>
          <a:p>
            <a:r>
              <a:rPr lang="en-US" dirty="0" smtClean="0"/>
              <a:t>Direct modeling of prosody has consistently been shown to improve segmentation performance</a:t>
            </a:r>
          </a:p>
          <a:p>
            <a:pPr lvl="1"/>
            <a:r>
              <a:rPr lang="en-US" b="1" dirty="0" err="1" smtClean="0">
                <a:latin typeface="Garamond"/>
                <a:cs typeface="Garamond"/>
              </a:rPr>
              <a:t>Kolar</a:t>
            </a:r>
            <a:r>
              <a:rPr lang="en-US" b="1" dirty="0" smtClean="0">
                <a:latin typeface="Garamond"/>
                <a:cs typeface="Garamond"/>
              </a:rPr>
              <a:t> et al. 2006</a:t>
            </a:r>
            <a:r>
              <a:rPr lang="en-US" dirty="0" smtClean="0"/>
              <a:t> – 23% (ref) and 26% (</a:t>
            </a:r>
            <a:r>
              <a:rPr lang="en-US" dirty="0" err="1" smtClean="0"/>
              <a:t>asr</a:t>
            </a:r>
            <a:r>
              <a:rPr lang="en-US" dirty="0" smtClean="0"/>
              <a:t>) reduction of error through incorporation of prosody (most gains from silence) – feature extension</a:t>
            </a:r>
          </a:p>
          <a:p>
            <a:pPr lvl="1"/>
            <a:r>
              <a:rPr lang="en-US" b="1" dirty="0" smtClean="0">
                <a:latin typeface="Garamond"/>
                <a:cs typeface="Garamond"/>
              </a:rPr>
              <a:t>Liu et al. 2004, Liu &amp; Fung 2005</a:t>
            </a:r>
            <a:r>
              <a:rPr lang="en-US" dirty="0" smtClean="0"/>
              <a:t> – 26% (ref) and 16% (</a:t>
            </a:r>
            <a:r>
              <a:rPr lang="en-US" dirty="0" err="1" smtClean="0"/>
              <a:t>asr</a:t>
            </a:r>
            <a:r>
              <a:rPr lang="en-US" dirty="0" smtClean="0"/>
              <a:t>) reduction of error - confidence of </a:t>
            </a:r>
            <a:r>
              <a:rPr lang="en-US" dirty="0" err="1" smtClean="0"/>
              <a:t>hyp</a:t>
            </a:r>
            <a:r>
              <a:rPr lang="en-US" dirty="0" smtClean="0"/>
              <a:t> prosodic phrasing</a:t>
            </a:r>
          </a:p>
          <a:p>
            <a:pPr lvl="1"/>
            <a:r>
              <a:rPr lang="en-US" b="1" dirty="0" smtClean="0">
                <a:latin typeface="Garamond"/>
                <a:cs typeface="Garamond"/>
              </a:rPr>
              <a:t>Huang et al. 2006</a:t>
            </a:r>
            <a:r>
              <a:rPr lang="en-US" dirty="0" smtClean="0"/>
              <a:t> – 26% reduction of error – late fusion of LM and direct modeled prosody model.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6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Discourse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There is evidence that at the start of a discourse segment speakers speak louder, faster, and with an </a:t>
            </a:r>
            <a:r>
              <a:rPr lang="en-US" b="1" dirty="0" smtClean="0"/>
              <a:t>expanded pitch range</a:t>
            </a:r>
            <a:r>
              <a:rPr lang="en-US" dirty="0" smtClean="0"/>
              <a:t>. </a:t>
            </a:r>
            <a:br>
              <a:rPr lang="en-US" dirty="0" smtClean="0"/>
            </a:br>
            <a:r>
              <a:rPr lang="en-US" sz="2000" dirty="0" smtClean="0"/>
              <a:t>[Hirschberg 1986]</a:t>
            </a:r>
          </a:p>
          <a:p>
            <a:r>
              <a:rPr lang="en-US" dirty="0" smtClean="0"/>
              <a:t>Pauses are longer before new discourse topics. Pitch reset and Boundary tone contribute. </a:t>
            </a:r>
            <a:r>
              <a:rPr lang="en-US" b="1" dirty="0" err="1" smtClean="0">
                <a:latin typeface="Garamond"/>
                <a:cs typeface="Garamond"/>
              </a:rPr>
              <a:t>Swerts</a:t>
            </a:r>
            <a:r>
              <a:rPr lang="en-US" b="1" dirty="0" smtClean="0">
                <a:latin typeface="Garamond"/>
                <a:cs typeface="Garamond"/>
              </a:rPr>
              <a:t> 1997</a:t>
            </a:r>
          </a:p>
          <a:p>
            <a:r>
              <a:rPr lang="en-US" dirty="0" smtClean="0"/>
              <a:t>There are not many corpora that are annotated for “discourse structure”.</a:t>
            </a:r>
          </a:p>
          <a:p>
            <a:pPr lvl="1"/>
            <a:r>
              <a:rPr lang="en-US" dirty="0" smtClean="0"/>
              <a:t>VERBMOBIL, subset of Boston Directions Corpus, HCRC Map Task.</a:t>
            </a:r>
          </a:p>
          <a:p>
            <a:r>
              <a:rPr lang="en-US" dirty="0" smtClean="0"/>
              <a:t>Related to “paragraph intonation”, shown to be able to more accurately predict F0 by taking paragraph structure into account. </a:t>
            </a:r>
            <a:r>
              <a:rPr lang="en-US" b="1" dirty="0" smtClean="0">
                <a:latin typeface="Garamond"/>
                <a:cs typeface="Garamond"/>
              </a:rPr>
              <a:t>Tseng 2010</a:t>
            </a:r>
          </a:p>
          <a:p>
            <a:r>
              <a:rPr lang="en-US" dirty="0" smtClean="0"/>
              <a:t>Important for natural speech synthesis.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4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Identifying Candidates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Topic Segmentation </a:t>
            </a:r>
            <a:r>
              <a:rPr lang="en-US" sz="2600" b="1" dirty="0" smtClean="0">
                <a:latin typeface="Garamond"/>
                <a:cs typeface="Garamond"/>
              </a:rPr>
              <a:t>Rosenberg &amp; Hirschberg 2007</a:t>
            </a:r>
          </a:p>
          <a:p>
            <a:pPr lvl="1"/>
            <a:r>
              <a:rPr lang="en-US" dirty="0" smtClean="0"/>
              <a:t>Goal: Identify semantically coherent regions of speech</a:t>
            </a:r>
          </a:p>
          <a:p>
            <a:pPr lvl="1"/>
            <a:r>
              <a:rPr lang="en-US" dirty="0" smtClean="0"/>
              <a:t>Performed on BN in English, Arabic and Mandarin as part of DARPA GALE</a:t>
            </a:r>
          </a:p>
          <a:p>
            <a:pPr lvl="1"/>
            <a:r>
              <a:rPr lang="en-US" dirty="0" smtClean="0"/>
              <a:t>Identify Candidate Boundaries</a:t>
            </a:r>
          </a:p>
          <a:p>
            <a:pPr lvl="2"/>
            <a:r>
              <a:rPr lang="en-US" dirty="0" smtClean="0"/>
              <a:t>Words, Sentences, Pauses, </a:t>
            </a:r>
            <a:r>
              <a:rPr lang="en-US" dirty="0" err="1" smtClean="0"/>
              <a:t>Intonational</a:t>
            </a:r>
            <a:r>
              <a:rPr lang="en-US" dirty="0" smtClean="0"/>
              <a:t> Phrases</a:t>
            </a:r>
            <a:endParaRPr lang="en-US" dirty="0"/>
          </a:p>
          <a:p>
            <a:r>
              <a:rPr lang="en-US" dirty="0" smtClean="0"/>
              <a:t>Extractive Speech Summarization </a:t>
            </a:r>
            <a:br>
              <a:rPr lang="en-US" dirty="0" smtClean="0"/>
            </a:br>
            <a:r>
              <a:rPr lang="en-US" sz="2600" b="1" dirty="0" err="1" smtClean="0">
                <a:latin typeface="Garamond"/>
                <a:cs typeface="Garamond"/>
              </a:rPr>
              <a:t>Maskey</a:t>
            </a:r>
            <a:r>
              <a:rPr lang="en-US" sz="2600" b="1" dirty="0" smtClean="0">
                <a:latin typeface="Garamond"/>
                <a:cs typeface="Garamond"/>
              </a:rPr>
              <a:t> et al. 2008</a:t>
            </a:r>
          </a:p>
          <a:p>
            <a:pPr lvl="1"/>
            <a:r>
              <a:rPr lang="en-US" dirty="0" smtClean="0"/>
              <a:t>Goal: Identify “relevant” regions of speech.</a:t>
            </a:r>
          </a:p>
          <a:p>
            <a:pPr lvl="1"/>
            <a:r>
              <a:rPr lang="en-US" dirty="0" smtClean="0"/>
              <a:t>Identify candidate regions</a:t>
            </a:r>
          </a:p>
          <a:p>
            <a:pPr lvl="2"/>
            <a:r>
              <a:rPr lang="en-US" dirty="0" smtClean="0"/>
              <a:t>Sentences, Pauses, </a:t>
            </a:r>
            <a:r>
              <a:rPr lang="en-US" dirty="0" err="1" smtClean="0"/>
              <a:t>Intonational</a:t>
            </a:r>
            <a:r>
              <a:rPr lang="en-US" dirty="0" smtClean="0"/>
              <a:t> Phrases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8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Identifying Candidates -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Topic Segmentation</a:t>
            </a:r>
            <a:br>
              <a:rPr lang="en-US" dirty="0" smtClean="0"/>
            </a:br>
            <a:r>
              <a:rPr lang="en-US" sz="2400" b="1" dirty="0" smtClean="0">
                <a:latin typeface="Garamond"/>
                <a:cs typeface="Garamond"/>
              </a:rPr>
              <a:t>Rosenberg </a:t>
            </a:r>
            <a:r>
              <a:rPr lang="en-US" sz="2400" b="1" dirty="0">
                <a:latin typeface="Garamond"/>
                <a:cs typeface="Garamond"/>
              </a:rPr>
              <a:t>&amp; Hirschberg 2007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Extractive Speech Summarization </a:t>
            </a:r>
            <a:br>
              <a:rPr lang="en-US" dirty="0" smtClean="0"/>
            </a:br>
            <a:r>
              <a:rPr lang="en-US" sz="2400" b="1" dirty="0" err="1">
                <a:latin typeface="Garamond"/>
                <a:cs typeface="Garamond"/>
              </a:rPr>
              <a:t>Maskey</a:t>
            </a:r>
            <a:r>
              <a:rPr lang="en-US" sz="2400" b="1" dirty="0">
                <a:latin typeface="Garamond"/>
                <a:cs typeface="Garamond"/>
              </a:rPr>
              <a:t> et al. 2008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58" y="5050954"/>
            <a:ext cx="3938955" cy="12309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262" y="5031416"/>
            <a:ext cx="4544951" cy="1230924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021984"/>
              </p:ext>
            </p:extLst>
          </p:nvPr>
        </p:nvGraphicFramePr>
        <p:xfrm>
          <a:off x="2113863" y="2402389"/>
          <a:ext cx="4913099" cy="14944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02871"/>
                <a:gridCol w="1053678"/>
                <a:gridCol w="1228275"/>
                <a:gridCol w="1228275"/>
              </a:tblGrid>
              <a:tr h="29888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Segmentation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English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Arabic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Mandarin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9888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Word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.300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.308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.320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888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Sentence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.357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.361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.278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888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Pause</a:t>
                      </a:r>
                      <a:r>
                        <a:rPr lang="en-US" sz="1400" baseline="0" dirty="0" smtClean="0"/>
                        <a:t> (250ms)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.298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.312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.248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8881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Hyp</a:t>
                      </a:r>
                      <a:r>
                        <a:rPr lang="en-US" sz="1400" dirty="0" smtClean="0"/>
                        <a:t> IPs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.340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.333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.266</a:t>
                      </a:r>
                      <a:endParaRPr lang="en-US" sz="1400" dirty="0"/>
                    </a:p>
                  </a:txBody>
                  <a:tcPr marL="73696" marR="73696" marT="36848" marB="36848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422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Dialog act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err="1" smtClean="0">
                <a:latin typeface="Garamond"/>
                <a:cs typeface="Garamond"/>
              </a:rPr>
              <a:t>Liscombe</a:t>
            </a:r>
            <a:r>
              <a:rPr lang="en-US" b="1" dirty="0" smtClean="0">
                <a:latin typeface="Garamond"/>
                <a:cs typeface="Garamond"/>
              </a:rPr>
              <a:t> et al. 2006</a:t>
            </a:r>
            <a:r>
              <a:rPr lang="en-US" dirty="0" smtClean="0"/>
              <a:t> classified question bearing turns in tutoring material</a:t>
            </a:r>
          </a:p>
          <a:p>
            <a:pPr lvl="1"/>
            <a:r>
              <a:rPr lang="en-US" dirty="0" smtClean="0"/>
              <a:t>Prosodic information (74.5%) is more useful than lexical content (67.2%) though both help (79.7%)</a:t>
            </a:r>
          </a:p>
          <a:p>
            <a:pPr lvl="1"/>
            <a:r>
              <a:rPr lang="en-US" dirty="0" smtClean="0"/>
              <a:t>Find that the most useful prosodic information is drawn from the final 200ms of a phrase.  Also the best region of analysis for boundary tone classification.</a:t>
            </a:r>
          </a:p>
          <a:p>
            <a:r>
              <a:rPr lang="en-US" b="1" dirty="0" err="1">
                <a:latin typeface="Garamond"/>
                <a:cs typeface="Garamond"/>
              </a:rPr>
              <a:t>Laskowski</a:t>
            </a:r>
            <a:r>
              <a:rPr lang="en-US" b="1" dirty="0">
                <a:latin typeface="Garamond"/>
                <a:cs typeface="Garamond"/>
              </a:rPr>
              <a:t> </a:t>
            </a:r>
            <a:r>
              <a:rPr lang="en-US" b="1" dirty="0" smtClean="0">
                <a:latin typeface="Garamond"/>
                <a:cs typeface="Garamond"/>
              </a:rPr>
              <a:t>&amp; </a:t>
            </a:r>
            <a:r>
              <a:rPr lang="en-US" b="1" dirty="0" err="1" smtClean="0">
                <a:latin typeface="Garamond"/>
                <a:cs typeface="Garamond"/>
              </a:rPr>
              <a:t>Shriberg</a:t>
            </a:r>
            <a:r>
              <a:rPr lang="en-US" b="1" dirty="0" smtClean="0">
                <a:latin typeface="Garamond"/>
                <a:cs typeface="Garamond"/>
              </a:rPr>
              <a:t> 2010</a:t>
            </a:r>
            <a:r>
              <a:rPr lang="en-US" dirty="0" smtClean="0"/>
              <a:t> </a:t>
            </a:r>
            <a:r>
              <a:rPr lang="en-US" dirty="0"/>
              <a:t>examined the relative impact of prosody and dialog contextual acoustic features to dialog act classification.</a:t>
            </a:r>
          </a:p>
          <a:p>
            <a:pPr lvl="1"/>
            <a:r>
              <a:rPr lang="en-US" dirty="0"/>
              <a:t>Both feature sets </a:t>
            </a:r>
            <a:r>
              <a:rPr lang="en-US" dirty="0" smtClean="0"/>
              <a:t>contribute in identifying all dialog behavior</a:t>
            </a:r>
            <a:endParaRPr lang="en-US" dirty="0"/>
          </a:p>
          <a:p>
            <a:pPr lvl="1"/>
            <a:r>
              <a:rPr lang="en-US" dirty="0"/>
              <a:t>Prosody dominant: floor holding, providing feedback (</a:t>
            </a:r>
            <a:r>
              <a:rPr lang="en-US" dirty="0" err="1"/>
              <a:t>backchanneling</a:t>
            </a:r>
            <a:r>
              <a:rPr lang="en-US" dirty="0"/>
              <a:t>, acknowledgement)</a:t>
            </a:r>
          </a:p>
          <a:p>
            <a:pPr lvl="1"/>
            <a:r>
              <a:rPr lang="en-US" dirty="0"/>
              <a:t>Context dominant: floor grabbing, turn ending behavior, etc.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4031-3823-C645-9013-F4752712CF15}" type="slidenum">
              <a:rPr lang="en-US" smtClean="0"/>
              <a:t>98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Interspeech 2011 Tutorial M1 - More Than Words Can Say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670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6707</TotalTime>
  <Words>8026</Words>
  <Application>Microsoft Office PowerPoint</Application>
  <PresentationFormat>On-screen Show (4:3)</PresentationFormat>
  <Paragraphs>1387</Paragraphs>
  <Slides>133</Slides>
  <Notes>25</Notes>
  <HiddenSlides>0</HiddenSlides>
  <MMClips>24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133</vt:i4>
      </vt:variant>
    </vt:vector>
  </HeadingPairs>
  <TitlesOfParts>
    <vt:vector size="144" baseType="lpstr">
      <vt:lpstr>Arial</vt:lpstr>
      <vt:lpstr>Calibri</vt:lpstr>
      <vt:lpstr>Courier</vt:lpstr>
      <vt:lpstr>Garamond</vt:lpstr>
      <vt:lpstr>Gill Sans</vt:lpstr>
      <vt:lpstr>Helvetica</vt:lpstr>
      <vt:lpstr>Helvetica Neue</vt:lpstr>
      <vt:lpstr>Helvetica Neue </vt:lpstr>
      <vt:lpstr>Helvetica Neue Light</vt:lpstr>
      <vt:lpstr>ヒラギノ角ゴ ProN W3</vt:lpstr>
      <vt:lpstr>Office Theme</vt:lpstr>
      <vt:lpstr>More than Words Can Say Prosodic Analysis Techniques and Applications</vt:lpstr>
      <vt:lpstr>Prosody</vt:lpstr>
      <vt:lpstr>Prosody</vt:lpstr>
      <vt:lpstr>Outline</vt:lpstr>
      <vt:lpstr>Outline</vt:lpstr>
      <vt:lpstr>Why study prosody?</vt:lpstr>
      <vt:lpstr>Prosodic Reinforcement</vt:lpstr>
      <vt:lpstr>Prosodic Augmentation</vt:lpstr>
      <vt:lpstr>Prosody in Text</vt:lpstr>
      <vt:lpstr>Prosody in Text</vt:lpstr>
      <vt:lpstr>Prosodic Models</vt:lpstr>
      <vt:lpstr>Prosodic Prominence</vt:lpstr>
      <vt:lpstr>Prosodic Prominence</vt:lpstr>
      <vt:lpstr>Prosodic Phrasing</vt:lpstr>
      <vt:lpstr>Prosodic Phrasing</vt:lpstr>
      <vt:lpstr>Pitch Contour Example</vt:lpstr>
      <vt:lpstr>ToBI (Tones and Break Indices)</vt:lpstr>
      <vt:lpstr>ToBI Accenting</vt:lpstr>
      <vt:lpstr>ToBI Phrasing</vt:lpstr>
      <vt:lpstr>ToBI Phrase Ending Types</vt:lpstr>
      <vt:lpstr>ToBI Example (in Praat)</vt:lpstr>
      <vt:lpstr>Fujisaki model</vt:lpstr>
      <vt:lpstr>Fujisaki model</vt:lpstr>
      <vt:lpstr>Superpositional vs. Sequential</vt:lpstr>
      <vt:lpstr>Direct Modeling</vt:lpstr>
      <vt:lpstr>Some Typical Acoustic/Prosodic Features</vt:lpstr>
      <vt:lpstr>Some Typical Lexical Features</vt:lpstr>
      <vt:lpstr>Suprasegmental</vt:lpstr>
      <vt:lpstr>Dimensions of Prosodic Variation</vt:lpstr>
      <vt:lpstr>Pitch</vt:lpstr>
      <vt:lpstr>Pitch Units</vt:lpstr>
      <vt:lpstr>Intensity</vt:lpstr>
      <vt:lpstr>Duration</vt:lpstr>
      <vt:lpstr>Spectral Qualities</vt:lpstr>
      <vt:lpstr>Spectral Balance/Tilt</vt:lpstr>
      <vt:lpstr>Spectral Tilt</vt:lpstr>
      <vt:lpstr>Rhythm</vt:lpstr>
      <vt:lpstr>Silence</vt:lpstr>
      <vt:lpstr>Outline</vt:lpstr>
      <vt:lpstr>Techniques for Prosodic Analysis</vt:lpstr>
      <vt:lpstr>Symbolic vs. Direct Modeling</vt:lpstr>
      <vt:lpstr>The Standard Corpus-Based Approach</vt:lpstr>
      <vt:lpstr>The Standard Corpus-Based Approach</vt:lpstr>
      <vt:lpstr>The Standard Corpus-Based Approach</vt:lpstr>
      <vt:lpstr>The Standard Corpus-Based Approach</vt:lpstr>
      <vt:lpstr>The Standard Corpus-Based Approach</vt:lpstr>
      <vt:lpstr>The Standard Corpus-Based Approach</vt:lpstr>
      <vt:lpstr>Available ToBI Labeled Corpora</vt:lpstr>
      <vt:lpstr>Evaluation of prosodic analysis</vt:lpstr>
      <vt:lpstr>Shape Modeling – Feature Generation</vt:lpstr>
      <vt:lpstr>TILT</vt:lpstr>
      <vt:lpstr>Tonal Center of Gravity</vt:lpstr>
      <vt:lpstr>Quantized Contour Modeling</vt:lpstr>
      <vt:lpstr>Quantized Contour Modeling</vt:lpstr>
      <vt:lpstr>Quantized Contour Modeling</vt:lpstr>
      <vt:lpstr>Pitch Contour regularization</vt:lpstr>
      <vt:lpstr>Piecewise Linear Fit</vt:lpstr>
      <vt:lpstr>Bezier Curve Fitting</vt:lpstr>
      <vt:lpstr>Momel Stylization</vt:lpstr>
      <vt:lpstr>Fujisaki model</vt:lpstr>
      <vt:lpstr>Estimating Fujisaki model parameters</vt:lpstr>
      <vt:lpstr>Pitch Normalization</vt:lpstr>
      <vt:lpstr>Pitch Normalization</vt:lpstr>
      <vt:lpstr>Normalization of Phone Durations</vt:lpstr>
      <vt:lpstr>Analyzing Rhythm</vt:lpstr>
      <vt:lpstr>Prosodic Rhythm </vt:lpstr>
      <vt:lpstr>Context identification</vt:lpstr>
      <vt:lpstr>Short-Time prosodic analysis</vt:lpstr>
      <vt:lpstr>Short-Time prosodic analysis</vt:lpstr>
      <vt:lpstr>The role of context</vt:lpstr>
      <vt:lpstr>Words vs. Syllables vs. Vowels</vt:lpstr>
      <vt:lpstr>Ensemble techniques</vt:lpstr>
      <vt:lpstr>Boosting/Bagging</vt:lpstr>
      <vt:lpstr>Classifier Fusion</vt:lpstr>
      <vt:lpstr>Corrected Ensembles of Classifiers</vt:lpstr>
      <vt:lpstr>Corrected Ensembles of Classifiers</vt:lpstr>
      <vt:lpstr>Corrected Ensembles of Classifiers</vt:lpstr>
      <vt:lpstr>Corrected Ensembles of Classifiers</vt:lpstr>
      <vt:lpstr>Correcting Classifier Diagram</vt:lpstr>
      <vt:lpstr>Correcting Classifier Performance</vt:lpstr>
      <vt:lpstr>Correcting Classifier Performance</vt:lpstr>
      <vt:lpstr>Imbalanced Label Distributions</vt:lpstr>
      <vt:lpstr>Data Sampling techniques</vt:lpstr>
      <vt:lpstr>Data Sampling techniques</vt:lpstr>
      <vt:lpstr>Data Sampling techniques</vt:lpstr>
      <vt:lpstr>Limited data approaches</vt:lpstr>
      <vt:lpstr>Reciprosody</vt:lpstr>
      <vt:lpstr>Co-Training</vt:lpstr>
      <vt:lpstr>Cross-Genre training and domain adaptation</vt:lpstr>
      <vt:lpstr>Summary of Techniques</vt:lpstr>
      <vt:lpstr>Outline</vt:lpstr>
      <vt:lpstr>Applications of Prosodic Analysis</vt:lpstr>
      <vt:lpstr>Direct vs. Symbolic Modeling</vt:lpstr>
      <vt:lpstr>Segmentation</vt:lpstr>
      <vt:lpstr>Sentence Segmentation</vt:lpstr>
      <vt:lpstr>Discourse Structure</vt:lpstr>
      <vt:lpstr>Identifying Candidates</vt:lpstr>
      <vt:lpstr>Identifying Candidates - Results</vt:lpstr>
      <vt:lpstr>Dialog act classification</vt:lpstr>
      <vt:lpstr>Dialog act classification</vt:lpstr>
      <vt:lpstr>Affect Classification</vt:lpstr>
      <vt:lpstr>openSMILE</vt:lpstr>
      <vt:lpstr>Traditional NLP Tasks</vt:lpstr>
      <vt:lpstr>Part of Speech Tagging</vt:lpstr>
      <vt:lpstr>Syntactic Parsing</vt:lpstr>
      <vt:lpstr>Syntactic Chunking</vt:lpstr>
      <vt:lpstr>Prosody in Speech Recognition</vt:lpstr>
      <vt:lpstr>Acoustic Modeling</vt:lpstr>
      <vt:lpstr>Language Modeling</vt:lpstr>
      <vt:lpstr>Outline</vt:lpstr>
      <vt:lpstr>AuToBI</vt:lpstr>
      <vt:lpstr>AuToBI User Perspective</vt:lpstr>
      <vt:lpstr>AuToBI Command Line Example</vt:lpstr>
      <vt:lpstr>AuToBI Schematic</vt:lpstr>
      <vt:lpstr>AuToBI Performance</vt:lpstr>
      <vt:lpstr>Region Object</vt:lpstr>
      <vt:lpstr>Feature Extraction</vt:lpstr>
      <vt:lpstr>Feature Registry</vt:lpstr>
      <vt:lpstr>Feature Dependency</vt:lpstr>
      <vt:lpstr>Classifier Interface</vt:lpstr>
      <vt:lpstr>AuToBI as an API</vt:lpstr>
      <vt:lpstr>AuToBI as an API</vt:lpstr>
      <vt:lpstr>AuToBI as an API</vt:lpstr>
      <vt:lpstr>AuToBI as an API</vt:lpstr>
      <vt:lpstr>AuToBI as a Web Service</vt:lpstr>
      <vt:lpstr>AuToBI Limitations</vt:lpstr>
      <vt:lpstr>Next Features in AuToBI</vt:lpstr>
      <vt:lpstr>Outline</vt:lpstr>
      <vt:lpstr>In Conclusion</vt:lpstr>
      <vt:lpstr>Future of Prosody Research </vt:lpstr>
      <vt:lpstr>References (1/3)</vt:lpstr>
      <vt:lpstr>References (2/3)</vt:lpstr>
      <vt:lpstr>References (3/3)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More than Words Can Say Prosodic Analysis Techniques and Applications</dc:title>
  <dc:creator>A R</dc:creator>
  <cp:lastModifiedBy>Aleksander Glowka</cp:lastModifiedBy>
  <cp:revision>660</cp:revision>
  <cp:lastPrinted>2011-07-17T22:06:15Z</cp:lastPrinted>
  <dcterms:created xsi:type="dcterms:W3CDTF">2011-06-04T04:45:25Z</dcterms:created>
  <dcterms:modified xsi:type="dcterms:W3CDTF">2017-05-09T00:06:37Z</dcterms:modified>
</cp:coreProperties>
</file>

<file path=docProps/thumbnail.jpeg>
</file>